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57"/>
  </p:notesMasterIdLst>
  <p:sldIdLst>
    <p:sldId id="257" r:id="rId2"/>
    <p:sldId id="258" r:id="rId3"/>
    <p:sldId id="436" r:id="rId4"/>
    <p:sldId id="437" r:id="rId5"/>
    <p:sldId id="447" r:id="rId6"/>
    <p:sldId id="448" r:id="rId7"/>
    <p:sldId id="449" r:id="rId8"/>
    <p:sldId id="260" r:id="rId9"/>
    <p:sldId id="261" r:id="rId10"/>
    <p:sldId id="256" r:id="rId11"/>
    <p:sldId id="438" r:id="rId12"/>
    <p:sldId id="271" r:id="rId13"/>
    <p:sldId id="259" r:id="rId14"/>
    <p:sldId id="337" r:id="rId15"/>
    <p:sldId id="306" r:id="rId16"/>
    <p:sldId id="263" r:id="rId17"/>
    <p:sldId id="308" r:id="rId18"/>
    <p:sldId id="309" r:id="rId19"/>
    <p:sldId id="310" r:id="rId20"/>
    <p:sldId id="270" r:id="rId21"/>
    <p:sldId id="267" r:id="rId22"/>
    <p:sldId id="311" r:id="rId23"/>
    <p:sldId id="312" r:id="rId24"/>
    <p:sldId id="313" r:id="rId25"/>
    <p:sldId id="314" r:id="rId26"/>
    <p:sldId id="319" r:id="rId27"/>
    <p:sldId id="316" r:id="rId28"/>
    <p:sldId id="317" r:id="rId29"/>
    <p:sldId id="320" r:id="rId30"/>
    <p:sldId id="330" r:id="rId31"/>
    <p:sldId id="331" r:id="rId32"/>
    <p:sldId id="332" r:id="rId33"/>
    <p:sldId id="334" r:id="rId34"/>
    <p:sldId id="335" r:id="rId35"/>
    <p:sldId id="333" r:id="rId36"/>
    <p:sldId id="336" r:id="rId37"/>
    <p:sldId id="272" r:id="rId38"/>
    <p:sldId id="323" r:id="rId39"/>
    <p:sldId id="325" r:id="rId40"/>
    <p:sldId id="326" r:id="rId41"/>
    <p:sldId id="329" r:id="rId42"/>
    <p:sldId id="339" r:id="rId43"/>
    <p:sldId id="338" r:id="rId44"/>
    <p:sldId id="340" r:id="rId45"/>
    <p:sldId id="341" r:id="rId46"/>
    <p:sldId id="342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349" r:id="rId5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3494B-F1D3-4CD7-BDC5-DB5E42221526}" v="138" dt="2023-03-02T22:23:38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7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8:01.641" v="1572" actId="22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7:55.013" v="1570" actId="26606"/>
        <pc:sldMkLst>
          <pc:docMk/>
          <pc:sldMk cId="2005036740" sldId="448"/>
        </pc:sldMkLst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2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3" creationId="{C9C401E6-7C30-DB50-AABF-14FDD6E9033A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4" creationId="{263527D5-AC27-96F4-C4CF-B7F13018509D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5" creationId="{AA6225A7-DEF0-A159-2903-5FBC8BC4F0C7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6" creationId="{452B70FA-D246-FA43-49F7-72EE797F65D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0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1" creationId="{C9C401E6-7C30-DB50-AABF-14FDD6E9033A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3" creationId="{32AEEBC8-9D30-42EF-95F2-386C2653FBF0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5" creationId="{2E92FA66-67D7-4CB4-94D3-E643A9AD4757}"/>
          </ac:spMkLst>
        </pc:spChg>
        <pc:picChg chg="add mod ord">
          <ac:chgData name="이형원" userId="9177c702-8b89-4be4-a456-962f1ff8ae28" providerId="ADAL" clId="{AB43494B-F1D3-4CD7-BDC5-DB5E42221526}" dt="2023-03-02T22:27:55.013" v="1570" actId="26606"/>
          <ac:picMkLst>
            <pc:docMk/>
            <pc:sldMk cId="2005036740" sldId="448"/>
            <ac:picMk id="8" creationId="{4B5FBC49-775A-8C41-3332-CD8CB7AD8147}"/>
          </ac:picMkLst>
        </pc:picChg>
      </pc:sldChg>
      <pc:sldChg chg="addSp new mod">
        <pc:chgData name="이형원" userId="9177c702-8b89-4be4-a456-962f1ff8ae28" providerId="ADAL" clId="{AB43494B-F1D3-4CD7-BDC5-DB5E42221526}" dt="2023-03-02T22:28:01.641" v="1572" actId="22"/>
        <pc:sldMkLst>
          <pc:docMk/>
          <pc:sldMk cId="2111809354" sldId="449"/>
        </pc:sldMkLst>
        <pc:picChg chg="add">
          <ac:chgData name="이형원" userId="9177c702-8b89-4be4-a456-962f1ff8ae28" providerId="ADAL" clId="{AB43494B-F1D3-4CD7-BDC5-DB5E42221526}" dt="2023-03-02T22:28:01.641" v="1572" actId="22"/>
          <ac:picMkLst>
            <pc:docMk/>
            <pc:sldMk cId="2111809354" sldId="449"/>
            <ac:picMk id="8" creationId="{FB390188-71BF-45CF-2B4D-0A11E4BA8726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/>
            <a:t>1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강의 소개</a:t>
          </a:r>
          <a:r>
            <a:rPr lang="en-US"/>
            <a:t>, </a:t>
          </a:r>
          <a:r>
            <a:rPr lang="ko-KR"/>
            <a:t>환경설정</a:t>
          </a:r>
          <a:r>
            <a:rPr lang="en-US"/>
            <a:t>, </a:t>
          </a:r>
          <a:r>
            <a:rPr lang="ko-KR"/>
            <a:t>인터넷과 웹환경의 발전</a:t>
          </a:r>
          <a:r>
            <a:rPr lang="en-US"/>
            <a:t>(1</a:t>
          </a:r>
          <a:r>
            <a:rPr lang="ko-KR"/>
            <a:t>장</a:t>
          </a:r>
          <a:r>
            <a:rPr lang="en-US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 문서 기본</a:t>
          </a:r>
          <a:r>
            <a:rPr lang="en-US"/>
            <a:t>(2</a:t>
          </a:r>
          <a:r>
            <a:rPr lang="ko-KR"/>
            <a:t>장</a:t>
          </a:r>
          <a:r>
            <a:rPr lang="en-US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/>
            <a:t>3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링크와 멀티미디어</a:t>
          </a:r>
          <a:r>
            <a:rPr lang="en-US"/>
            <a:t> (3</a:t>
          </a:r>
          <a:r>
            <a:rPr lang="ko-KR"/>
            <a:t>장</a:t>
          </a:r>
          <a:r>
            <a:rPr lang="en-US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/>
            <a:t>4</a:t>
          </a:r>
          <a:r>
            <a:rPr lang="ko-KR"/>
            <a:t>주차 </a:t>
          </a:r>
          <a:r>
            <a:rPr lang="en-US"/>
            <a:t>: CSS3</a:t>
          </a:r>
          <a:r>
            <a:rPr lang="ko-KR"/>
            <a:t> 스타일시트 기초</a:t>
          </a:r>
          <a:r>
            <a:rPr lang="en-US"/>
            <a:t>(4</a:t>
          </a:r>
          <a:r>
            <a:rPr lang="ko-KR"/>
            <a:t>장</a:t>
          </a:r>
          <a:r>
            <a:rPr lang="en-US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/>
            <a:t>5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고급표현을 위한 </a:t>
          </a:r>
          <a:r>
            <a:rPr lang="en-US"/>
            <a:t>CSS3 </a:t>
          </a:r>
          <a:r>
            <a:rPr lang="ko-KR"/>
            <a:t>활용</a:t>
          </a:r>
          <a:r>
            <a:rPr lang="en-US"/>
            <a:t>(5</a:t>
          </a:r>
          <a:r>
            <a:rPr lang="ko-KR"/>
            <a:t>장</a:t>
          </a:r>
          <a:r>
            <a:rPr lang="en-US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/>
            <a:t>6</a:t>
          </a:r>
          <a:r>
            <a:rPr lang="ko-KR"/>
            <a:t>주차 </a:t>
          </a:r>
          <a:r>
            <a:rPr lang="en-US"/>
            <a:t>:</a:t>
          </a:r>
          <a:r>
            <a:rPr lang="ko-KR"/>
            <a:t> 다양한 입력 폼</a:t>
          </a:r>
          <a:r>
            <a:rPr lang="en-US"/>
            <a:t>(6</a:t>
          </a:r>
          <a:r>
            <a:rPr lang="ko-KR"/>
            <a:t>장</a:t>
          </a:r>
          <a:r>
            <a:rPr lang="en-US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/>
            <a:t>7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와 </a:t>
          </a:r>
          <a:r>
            <a:rPr lang="en-US"/>
            <a:t>CSS3</a:t>
          </a:r>
          <a:r>
            <a:rPr lang="ko-KR"/>
            <a:t>를 이용한 웹사이트 제작 실습 </a:t>
          </a:r>
          <a:r>
            <a:rPr lang="en-US"/>
            <a:t>(7</a:t>
          </a:r>
          <a:r>
            <a:rPr lang="ko-KR"/>
            <a:t>장</a:t>
          </a:r>
          <a:r>
            <a:rPr lang="en-US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E0C64E-F117-4292-9C8C-C45E23E894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AD3AF4-05C3-4AB6-B024-986FBD3FAE54}">
      <dgm:prSet/>
      <dgm:spPr/>
      <dgm:t>
        <a:bodyPr/>
        <a:lstStyle/>
        <a:p>
          <a:r>
            <a:rPr lang="ko-KR"/>
            <a:t>의미를 부여할 수 있는 구조적 마크업 요소</a:t>
          </a:r>
          <a:r>
            <a:rPr lang="en-US"/>
            <a:t> </a:t>
          </a:r>
          <a:br>
            <a:rPr lang="en-US"/>
          </a:br>
          <a:r>
            <a:rPr lang="en-US"/>
            <a:t>[2</a:t>
          </a:r>
          <a:r>
            <a:rPr lang="ko-KR"/>
            <a:t>장에서 설명</a:t>
          </a:r>
          <a:r>
            <a:rPr lang="en-US"/>
            <a:t>]</a:t>
          </a:r>
        </a:p>
      </dgm:t>
    </dgm:pt>
    <dgm:pt modelId="{65C24FE0-F54A-4AFC-A3C2-FA1097B2DF1E}" type="parTrans" cxnId="{673431E1-A36A-4329-B700-881AAE400BB5}">
      <dgm:prSet/>
      <dgm:spPr/>
      <dgm:t>
        <a:bodyPr/>
        <a:lstStyle/>
        <a:p>
          <a:endParaRPr lang="en-US"/>
        </a:p>
      </dgm:t>
    </dgm:pt>
    <dgm:pt modelId="{9081F8ED-78E6-44A1-86F9-F053FE464983}" type="sibTrans" cxnId="{673431E1-A36A-4329-B700-881AAE400BB5}">
      <dgm:prSet/>
      <dgm:spPr/>
      <dgm:t>
        <a:bodyPr/>
        <a:lstStyle/>
        <a:p>
          <a:endParaRPr lang="en-US"/>
        </a:p>
      </dgm:t>
    </dgm:pt>
    <dgm:pt modelId="{8C2DE206-A987-4DA2-AFAD-8928E8A1E3D8}">
      <dgm:prSet/>
      <dgm:spPr/>
      <dgm:t>
        <a:bodyPr/>
        <a:lstStyle/>
        <a:p>
          <a:r>
            <a:rPr lang="ko-KR"/>
            <a:t>페이지 단위의 문서 구조를 표현</a:t>
          </a:r>
          <a:endParaRPr lang="en-US"/>
        </a:p>
      </dgm:t>
    </dgm:pt>
    <dgm:pt modelId="{91564972-3E4D-40DE-9438-E98B160BECB3}" type="parTrans" cxnId="{7867F5CD-25C4-435D-9031-4ECBE5BB0093}">
      <dgm:prSet/>
      <dgm:spPr/>
      <dgm:t>
        <a:bodyPr/>
        <a:lstStyle/>
        <a:p>
          <a:endParaRPr lang="en-US"/>
        </a:p>
      </dgm:t>
    </dgm:pt>
    <dgm:pt modelId="{E4EDE81A-51CA-4D6C-BF41-625B887B6636}" type="sibTrans" cxnId="{7867F5CD-25C4-435D-9031-4ECBE5BB0093}">
      <dgm:prSet/>
      <dgm:spPr/>
      <dgm:t>
        <a:bodyPr/>
        <a:lstStyle/>
        <a:p>
          <a:endParaRPr lang="en-US"/>
        </a:p>
      </dgm:t>
    </dgm:pt>
    <dgm:pt modelId="{982150D6-09CF-4838-826F-4338A10D64D3}">
      <dgm:prSet/>
      <dgm:spPr/>
      <dgm:t>
        <a:bodyPr/>
        <a:lstStyle/>
        <a:p>
          <a:r>
            <a:rPr lang="ko-KR"/>
            <a:t>다양하고 편리한 웹 폼</a:t>
          </a:r>
          <a:r>
            <a:rPr lang="en-US"/>
            <a:t>(WebForm) </a:t>
          </a:r>
          <a:r>
            <a:rPr lang="ko-KR"/>
            <a:t>입력 기능</a:t>
          </a:r>
          <a:r>
            <a:rPr lang="en-US"/>
            <a:t> [6</a:t>
          </a:r>
          <a:r>
            <a:rPr lang="ko-KR"/>
            <a:t>장 참조</a:t>
          </a:r>
          <a:r>
            <a:rPr lang="en-US"/>
            <a:t>]</a:t>
          </a:r>
        </a:p>
      </dgm:t>
    </dgm:pt>
    <dgm:pt modelId="{309B1D49-B71C-4995-813E-FB50F9F29D41}" type="parTrans" cxnId="{F131397A-A2FE-4401-B186-4D65BD04944C}">
      <dgm:prSet/>
      <dgm:spPr/>
      <dgm:t>
        <a:bodyPr/>
        <a:lstStyle/>
        <a:p>
          <a:endParaRPr lang="en-US"/>
        </a:p>
      </dgm:t>
    </dgm:pt>
    <dgm:pt modelId="{29BC2A33-AA06-45C7-84A6-692B7A5EB922}" type="sibTrans" cxnId="{F131397A-A2FE-4401-B186-4D65BD04944C}">
      <dgm:prSet/>
      <dgm:spPr/>
      <dgm:t>
        <a:bodyPr/>
        <a:lstStyle/>
        <a:p>
          <a:endParaRPr lang="en-US"/>
        </a:p>
      </dgm:t>
    </dgm:pt>
    <dgm:pt modelId="{ED328E15-1798-490A-A7B6-C054C0E32671}">
      <dgm:prSet/>
      <dgm:spPr/>
      <dgm:t>
        <a:bodyPr/>
        <a:lstStyle/>
        <a:p>
          <a:r>
            <a:rPr lang="ko-KR"/>
            <a:t>편리한 사용자 인터페이스 개발을 위해 </a:t>
          </a:r>
          <a:r>
            <a:rPr lang="en-US"/>
            <a:t>Form </a:t>
          </a:r>
          <a:r>
            <a:rPr lang="ko-KR"/>
            <a:t>기능 대폭 개선</a:t>
          </a:r>
          <a:endParaRPr lang="en-US"/>
        </a:p>
      </dgm:t>
    </dgm:pt>
    <dgm:pt modelId="{142C2387-54B9-40F2-8A65-74DE7699ECB9}" type="parTrans" cxnId="{4360B7F8-9B9C-408E-8FA0-2ADFAC113282}">
      <dgm:prSet/>
      <dgm:spPr/>
      <dgm:t>
        <a:bodyPr/>
        <a:lstStyle/>
        <a:p>
          <a:endParaRPr lang="en-US"/>
        </a:p>
      </dgm:t>
    </dgm:pt>
    <dgm:pt modelId="{440A99AF-DE15-47C1-BD04-07E9B3064A52}" type="sibTrans" cxnId="{4360B7F8-9B9C-408E-8FA0-2ADFAC113282}">
      <dgm:prSet/>
      <dgm:spPr/>
      <dgm:t>
        <a:bodyPr/>
        <a:lstStyle/>
        <a:p>
          <a:endParaRPr lang="en-US"/>
        </a:p>
      </dgm:t>
    </dgm:pt>
    <dgm:pt modelId="{93031D00-B5D4-417D-9E91-0C5AEDD67B8E}">
      <dgm:prSet/>
      <dgm:spPr/>
      <dgm:t>
        <a:bodyPr/>
        <a:lstStyle/>
        <a:p>
          <a:r>
            <a:rPr lang="en-US"/>
            <a:t>&lt;input&gt; </a:t>
          </a:r>
          <a:r>
            <a:rPr lang="ko-KR"/>
            <a:t>요소에</a:t>
          </a:r>
          <a:r>
            <a:rPr lang="en-US"/>
            <a:t> date, number, color, file </a:t>
          </a:r>
          <a:r>
            <a:rPr lang="ko-KR"/>
            <a:t>등 각종</a:t>
          </a:r>
          <a:r>
            <a:rPr lang="en-US"/>
            <a:t> type </a:t>
          </a:r>
          <a:r>
            <a:rPr lang="ko-KR"/>
            <a:t>속성 추가</a:t>
          </a:r>
          <a:endParaRPr lang="en-US"/>
        </a:p>
      </dgm:t>
    </dgm:pt>
    <dgm:pt modelId="{3D48333F-D879-421D-A0F1-C49752E37AC0}" type="parTrans" cxnId="{DB242956-33B2-4C13-BBDE-D2D9C61ECCFF}">
      <dgm:prSet/>
      <dgm:spPr/>
      <dgm:t>
        <a:bodyPr/>
        <a:lstStyle/>
        <a:p>
          <a:endParaRPr lang="en-US"/>
        </a:p>
      </dgm:t>
    </dgm:pt>
    <dgm:pt modelId="{6CFD2AD8-C768-4FA4-A89D-6063605ACA88}" type="sibTrans" cxnId="{DB242956-33B2-4C13-BBDE-D2D9C61ECCFF}">
      <dgm:prSet/>
      <dgm:spPr/>
      <dgm:t>
        <a:bodyPr/>
        <a:lstStyle/>
        <a:p>
          <a:endParaRPr lang="en-US"/>
        </a:p>
      </dgm:t>
    </dgm:pt>
    <dgm:pt modelId="{4D7A7468-D011-4DBF-86E2-78694F4D549E}">
      <dgm:prSet/>
      <dgm:spPr/>
      <dgm:t>
        <a:bodyPr/>
        <a:lstStyle/>
        <a:p>
          <a:r>
            <a:rPr lang="ko-KR"/>
            <a:t>웹 미디어 기능의 강화</a:t>
          </a:r>
          <a:r>
            <a:rPr lang="en-US"/>
            <a:t> [3</a:t>
          </a:r>
          <a:r>
            <a:rPr lang="ko-KR"/>
            <a:t>장</a:t>
          </a:r>
          <a:r>
            <a:rPr lang="en-US"/>
            <a:t>, 11</a:t>
          </a:r>
          <a:r>
            <a:rPr lang="ko-KR"/>
            <a:t>장</a:t>
          </a:r>
          <a:r>
            <a:rPr lang="en-US"/>
            <a:t> </a:t>
          </a:r>
          <a:r>
            <a:rPr lang="ko-KR"/>
            <a:t>참조</a:t>
          </a:r>
          <a:r>
            <a:rPr lang="en-US"/>
            <a:t>]</a:t>
          </a:r>
        </a:p>
      </dgm:t>
    </dgm:pt>
    <dgm:pt modelId="{B20227AB-3C9B-49E2-85A4-2EF037D7891E}" type="parTrans" cxnId="{9ECD87D0-2FC9-4217-AFB4-7ECB24D5D434}">
      <dgm:prSet/>
      <dgm:spPr/>
      <dgm:t>
        <a:bodyPr/>
        <a:lstStyle/>
        <a:p>
          <a:endParaRPr lang="en-US"/>
        </a:p>
      </dgm:t>
    </dgm:pt>
    <dgm:pt modelId="{C60DD5D2-EEFC-4071-B24B-D8F4EDD62C84}" type="sibTrans" cxnId="{9ECD87D0-2FC9-4217-AFB4-7ECB24D5D434}">
      <dgm:prSet/>
      <dgm:spPr/>
      <dgm:t>
        <a:bodyPr/>
        <a:lstStyle/>
        <a:p>
          <a:endParaRPr lang="en-US"/>
        </a:p>
      </dgm:t>
    </dgm:pt>
    <dgm:pt modelId="{45384E33-B430-494E-9D17-379CC02B1A70}">
      <dgm:prSet/>
      <dgm:spPr/>
      <dgm:t>
        <a:bodyPr/>
        <a:lstStyle/>
        <a:p>
          <a:r>
            <a:rPr lang="ko-KR"/>
            <a:t>멀티미디어 및 그래픽스 관련 기능의 추가</a:t>
          </a:r>
          <a:endParaRPr lang="en-US"/>
        </a:p>
      </dgm:t>
    </dgm:pt>
    <dgm:pt modelId="{0191C8E8-E876-4FD8-86C0-25C3D25D995E}" type="parTrans" cxnId="{57B0692F-7386-4FF6-9737-2281D6F204E0}">
      <dgm:prSet/>
      <dgm:spPr/>
      <dgm:t>
        <a:bodyPr/>
        <a:lstStyle/>
        <a:p>
          <a:endParaRPr lang="en-US"/>
        </a:p>
      </dgm:t>
    </dgm:pt>
    <dgm:pt modelId="{2BB74FF8-043C-460D-90F7-06943EACC4FC}" type="sibTrans" cxnId="{57B0692F-7386-4FF6-9737-2281D6F204E0}">
      <dgm:prSet/>
      <dgm:spPr/>
      <dgm:t>
        <a:bodyPr/>
        <a:lstStyle/>
        <a:p>
          <a:endParaRPr lang="en-US"/>
        </a:p>
      </dgm:t>
    </dgm:pt>
    <dgm:pt modelId="{FF4A1F9B-C494-4C27-A82D-7C8C61F835B7}">
      <dgm:prSet/>
      <dgm:spPr/>
      <dgm:t>
        <a:bodyPr/>
        <a:lstStyle/>
        <a:p>
          <a:r>
            <a:rPr lang="en-US"/>
            <a:t>&lt;video&gt; </a:t>
          </a:r>
          <a:r>
            <a:rPr lang="ko-KR"/>
            <a:t>요소와</a:t>
          </a:r>
          <a:r>
            <a:rPr lang="en-US"/>
            <a:t> &lt;audio&gt; </a:t>
          </a:r>
          <a:r>
            <a:rPr lang="ko-KR"/>
            <a:t>요소</a:t>
          </a:r>
          <a:endParaRPr lang="en-US"/>
        </a:p>
      </dgm:t>
    </dgm:pt>
    <dgm:pt modelId="{329DF1A6-637C-4AD3-9F2B-329E567EA6A2}" type="parTrans" cxnId="{22995FE6-4A29-48BD-A6BC-E1CD5D0C104A}">
      <dgm:prSet/>
      <dgm:spPr/>
      <dgm:t>
        <a:bodyPr/>
        <a:lstStyle/>
        <a:p>
          <a:endParaRPr lang="en-US"/>
        </a:p>
      </dgm:t>
    </dgm:pt>
    <dgm:pt modelId="{FA274FC3-41A7-4430-9664-F6B125D5B2CB}" type="sibTrans" cxnId="{22995FE6-4A29-48BD-A6BC-E1CD5D0C104A}">
      <dgm:prSet/>
      <dgm:spPr/>
      <dgm:t>
        <a:bodyPr/>
        <a:lstStyle/>
        <a:p>
          <a:endParaRPr lang="en-US"/>
        </a:p>
      </dgm:t>
    </dgm:pt>
    <dgm:pt modelId="{AB14C568-EAC0-4A25-A929-E2E37A1C84E2}">
      <dgm:prSet/>
      <dgm:spPr/>
      <dgm:t>
        <a:bodyPr/>
        <a:lstStyle/>
        <a:p>
          <a:r>
            <a:rPr lang="en-US"/>
            <a:t>MathML</a:t>
          </a:r>
        </a:p>
      </dgm:t>
    </dgm:pt>
    <dgm:pt modelId="{F30F018C-17CD-4E5E-AF8A-CB2E337C77B8}" type="parTrans" cxnId="{50F2F44D-38E4-4E4F-9A3D-A9253DAF7C90}">
      <dgm:prSet/>
      <dgm:spPr/>
      <dgm:t>
        <a:bodyPr/>
        <a:lstStyle/>
        <a:p>
          <a:endParaRPr lang="en-US"/>
        </a:p>
      </dgm:t>
    </dgm:pt>
    <dgm:pt modelId="{0297E537-0D6D-45DB-A080-BD03E82888F7}" type="sibTrans" cxnId="{50F2F44D-38E4-4E4F-9A3D-A9253DAF7C90}">
      <dgm:prSet/>
      <dgm:spPr/>
      <dgm:t>
        <a:bodyPr/>
        <a:lstStyle/>
        <a:p>
          <a:endParaRPr lang="en-US"/>
        </a:p>
      </dgm:t>
    </dgm:pt>
    <dgm:pt modelId="{23DB8228-94CA-4C80-90C8-0A13D151A3EC}" type="pres">
      <dgm:prSet presAssocID="{D6E0C64E-F117-4292-9C8C-C45E23E89468}" presName="linear" presStyleCnt="0">
        <dgm:presLayoutVars>
          <dgm:animLvl val="lvl"/>
          <dgm:resizeHandles val="exact"/>
        </dgm:presLayoutVars>
      </dgm:prSet>
      <dgm:spPr/>
    </dgm:pt>
    <dgm:pt modelId="{1F6E2A43-0442-47D7-896D-973C0EE5F99C}" type="pres">
      <dgm:prSet presAssocID="{D9AD3AF4-05C3-4AB6-B024-986FBD3FAE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3712D3-AA95-45A4-A9BE-8B6C862D1523}" type="pres">
      <dgm:prSet presAssocID="{D9AD3AF4-05C3-4AB6-B024-986FBD3FAE54}" presName="childText" presStyleLbl="revTx" presStyleIdx="0" presStyleCnt="3">
        <dgm:presLayoutVars>
          <dgm:bulletEnabled val="1"/>
        </dgm:presLayoutVars>
      </dgm:prSet>
      <dgm:spPr/>
    </dgm:pt>
    <dgm:pt modelId="{1224D7A5-3E41-4308-AE30-3B073A9938FF}" type="pres">
      <dgm:prSet presAssocID="{982150D6-09CF-4838-826F-4338A10D64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B7E454-1960-4C08-99F1-84D418602562}" type="pres">
      <dgm:prSet presAssocID="{982150D6-09CF-4838-826F-4338A10D64D3}" presName="childText" presStyleLbl="revTx" presStyleIdx="1" presStyleCnt="3">
        <dgm:presLayoutVars>
          <dgm:bulletEnabled val="1"/>
        </dgm:presLayoutVars>
      </dgm:prSet>
      <dgm:spPr/>
    </dgm:pt>
    <dgm:pt modelId="{7C128EC7-18D0-4FE7-9E32-ABD9EEDC8E67}" type="pres">
      <dgm:prSet presAssocID="{4D7A7468-D011-4DBF-86E2-78694F4D54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E4B13E-65E2-4576-89C3-16FFDB57C23D}" type="pres">
      <dgm:prSet presAssocID="{4D7A7468-D011-4DBF-86E2-78694F4D549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ABE2309-D5B0-49A5-B665-4DE6C661532E}" type="presOf" srcId="{8C2DE206-A987-4DA2-AFAD-8928E8A1E3D8}" destId="{703712D3-AA95-45A4-A9BE-8B6C862D1523}" srcOrd="0" destOrd="0" presId="urn:microsoft.com/office/officeart/2005/8/layout/vList2"/>
    <dgm:cxn modelId="{45649B21-C6FA-4F47-8AF7-50F0DB4FCC12}" type="presOf" srcId="{FF4A1F9B-C494-4C27-A82D-7C8C61F835B7}" destId="{25E4B13E-65E2-4576-89C3-16FFDB57C23D}" srcOrd="0" destOrd="1" presId="urn:microsoft.com/office/officeart/2005/8/layout/vList2"/>
    <dgm:cxn modelId="{57B0692F-7386-4FF6-9737-2281D6F204E0}" srcId="{4D7A7468-D011-4DBF-86E2-78694F4D549E}" destId="{45384E33-B430-494E-9D17-379CC02B1A70}" srcOrd="0" destOrd="0" parTransId="{0191C8E8-E876-4FD8-86C0-25C3D25D995E}" sibTransId="{2BB74FF8-043C-460D-90F7-06943EACC4FC}"/>
    <dgm:cxn modelId="{4EBED75D-76E5-4301-A06E-BB4FAA9F5084}" type="presOf" srcId="{AB14C568-EAC0-4A25-A929-E2E37A1C84E2}" destId="{25E4B13E-65E2-4576-89C3-16FFDB57C23D}" srcOrd="0" destOrd="2" presId="urn:microsoft.com/office/officeart/2005/8/layout/vList2"/>
    <dgm:cxn modelId="{50F2F44D-38E4-4E4F-9A3D-A9253DAF7C90}" srcId="{4D7A7468-D011-4DBF-86E2-78694F4D549E}" destId="{AB14C568-EAC0-4A25-A929-E2E37A1C84E2}" srcOrd="2" destOrd="0" parTransId="{F30F018C-17CD-4E5E-AF8A-CB2E337C77B8}" sibTransId="{0297E537-0D6D-45DB-A080-BD03E82888F7}"/>
    <dgm:cxn modelId="{93C32C72-7275-4654-81DE-F2AD327040AA}" type="presOf" srcId="{D9AD3AF4-05C3-4AB6-B024-986FBD3FAE54}" destId="{1F6E2A43-0442-47D7-896D-973C0EE5F99C}" srcOrd="0" destOrd="0" presId="urn:microsoft.com/office/officeart/2005/8/layout/vList2"/>
    <dgm:cxn modelId="{DB242956-33B2-4C13-BBDE-D2D9C61ECCFF}" srcId="{982150D6-09CF-4838-826F-4338A10D64D3}" destId="{93031D00-B5D4-417D-9E91-0C5AEDD67B8E}" srcOrd="1" destOrd="0" parTransId="{3D48333F-D879-421D-A0F1-C49752E37AC0}" sibTransId="{6CFD2AD8-C768-4FA4-A89D-6063605ACA88}"/>
    <dgm:cxn modelId="{F131397A-A2FE-4401-B186-4D65BD04944C}" srcId="{D6E0C64E-F117-4292-9C8C-C45E23E89468}" destId="{982150D6-09CF-4838-826F-4338A10D64D3}" srcOrd="1" destOrd="0" parTransId="{309B1D49-B71C-4995-813E-FB50F9F29D41}" sibTransId="{29BC2A33-AA06-45C7-84A6-692B7A5EB922}"/>
    <dgm:cxn modelId="{4430FE86-F3CC-45D7-8C12-DFFEF9F7E93F}" type="presOf" srcId="{D6E0C64E-F117-4292-9C8C-C45E23E89468}" destId="{23DB8228-94CA-4C80-90C8-0A13D151A3EC}" srcOrd="0" destOrd="0" presId="urn:microsoft.com/office/officeart/2005/8/layout/vList2"/>
    <dgm:cxn modelId="{109AAFA9-995F-4978-AF95-615E6C30C38D}" type="presOf" srcId="{45384E33-B430-494E-9D17-379CC02B1A70}" destId="{25E4B13E-65E2-4576-89C3-16FFDB57C23D}" srcOrd="0" destOrd="0" presId="urn:microsoft.com/office/officeart/2005/8/layout/vList2"/>
    <dgm:cxn modelId="{8B7A1BBC-5896-449C-A372-12223EECD64C}" type="presOf" srcId="{982150D6-09CF-4838-826F-4338A10D64D3}" destId="{1224D7A5-3E41-4308-AE30-3B073A9938FF}" srcOrd="0" destOrd="0" presId="urn:microsoft.com/office/officeart/2005/8/layout/vList2"/>
    <dgm:cxn modelId="{7867F5CD-25C4-435D-9031-4ECBE5BB0093}" srcId="{D9AD3AF4-05C3-4AB6-B024-986FBD3FAE54}" destId="{8C2DE206-A987-4DA2-AFAD-8928E8A1E3D8}" srcOrd="0" destOrd="0" parTransId="{91564972-3E4D-40DE-9438-E98B160BECB3}" sibTransId="{E4EDE81A-51CA-4D6C-BF41-625B887B6636}"/>
    <dgm:cxn modelId="{9ECD87D0-2FC9-4217-AFB4-7ECB24D5D434}" srcId="{D6E0C64E-F117-4292-9C8C-C45E23E89468}" destId="{4D7A7468-D011-4DBF-86E2-78694F4D549E}" srcOrd="2" destOrd="0" parTransId="{B20227AB-3C9B-49E2-85A4-2EF037D7891E}" sibTransId="{C60DD5D2-EEFC-4071-B24B-D8F4EDD62C84}"/>
    <dgm:cxn modelId="{673431E1-A36A-4329-B700-881AAE400BB5}" srcId="{D6E0C64E-F117-4292-9C8C-C45E23E89468}" destId="{D9AD3AF4-05C3-4AB6-B024-986FBD3FAE54}" srcOrd="0" destOrd="0" parTransId="{65C24FE0-F54A-4AFC-A3C2-FA1097B2DF1E}" sibTransId="{9081F8ED-78E6-44A1-86F9-F053FE464983}"/>
    <dgm:cxn modelId="{22995FE6-4A29-48BD-A6BC-E1CD5D0C104A}" srcId="{4D7A7468-D011-4DBF-86E2-78694F4D549E}" destId="{FF4A1F9B-C494-4C27-A82D-7C8C61F835B7}" srcOrd="1" destOrd="0" parTransId="{329DF1A6-637C-4AD3-9F2B-329E567EA6A2}" sibTransId="{FA274FC3-41A7-4430-9664-F6B125D5B2CB}"/>
    <dgm:cxn modelId="{04B042EF-7CF1-4A44-8A27-D01E36332AD9}" type="presOf" srcId="{4D7A7468-D011-4DBF-86E2-78694F4D549E}" destId="{7C128EC7-18D0-4FE7-9E32-ABD9EEDC8E67}" srcOrd="0" destOrd="0" presId="urn:microsoft.com/office/officeart/2005/8/layout/vList2"/>
    <dgm:cxn modelId="{2758ECF5-59C6-4685-A994-FEE2DF912222}" type="presOf" srcId="{ED328E15-1798-490A-A7B6-C054C0E32671}" destId="{74B7E454-1960-4C08-99F1-84D418602562}" srcOrd="0" destOrd="0" presId="urn:microsoft.com/office/officeart/2005/8/layout/vList2"/>
    <dgm:cxn modelId="{4360B7F8-9B9C-408E-8FA0-2ADFAC113282}" srcId="{982150D6-09CF-4838-826F-4338A10D64D3}" destId="{ED328E15-1798-490A-A7B6-C054C0E32671}" srcOrd="0" destOrd="0" parTransId="{142C2387-54B9-40F2-8A65-74DE7699ECB9}" sibTransId="{440A99AF-DE15-47C1-BD04-07E9B3064A52}"/>
    <dgm:cxn modelId="{86B935FF-3FB3-4A66-AB3B-E2FDB39228B2}" type="presOf" srcId="{93031D00-B5D4-417D-9E91-0C5AEDD67B8E}" destId="{74B7E454-1960-4C08-99F1-84D418602562}" srcOrd="0" destOrd="1" presId="urn:microsoft.com/office/officeart/2005/8/layout/vList2"/>
    <dgm:cxn modelId="{C73D53AA-AD88-40B8-AF39-205A00D55C51}" type="presParOf" srcId="{23DB8228-94CA-4C80-90C8-0A13D151A3EC}" destId="{1F6E2A43-0442-47D7-896D-973C0EE5F99C}" srcOrd="0" destOrd="0" presId="urn:microsoft.com/office/officeart/2005/8/layout/vList2"/>
    <dgm:cxn modelId="{BFC2E916-A42F-43FC-B63F-CF5D13B8D970}" type="presParOf" srcId="{23DB8228-94CA-4C80-90C8-0A13D151A3EC}" destId="{703712D3-AA95-45A4-A9BE-8B6C862D1523}" srcOrd="1" destOrd="0" presId="urn:microsoft.com/office/officeart/2005/8/layout/vList2"/>
    <dgm:cxn modelId="{94DF284C-7771-4BC7-A8A6-BD958824302D}" type="presParOf" srcId="{23DB8228-94CA-4C80-90C8-0A13D151A3EC}" destId="{1224D7A5-3E41-4308-AE30-3B073A9938FF}" srcOrd="2" destOrd="0" presId="urn:microsoft.com/office/officeart/2005/8/layout/vList2"/>
    <dgm:cxn modelId="{0C96DB35-8541-4EDD-AED1-DE226A3A03EF}" type="presParOf" srcId="{23DB8228-94CA-4C80-90C8-0A13D151A3EC}" destId="{74B7E454-1960-4C08-99F1-84D418602562}" srcOrd="3" destOrd="0" presId="urn:microsoft.com/office/officeart/2005/8/layout/vList2"/>
    <dgm:cxn modelId="{20A97CBC-30AA-4305-900D-1878FCCE601C}" type="presParOf" srcId="{23DB8228-94CA-4C80-90C8-0A13D151A3EC}" destId="{7C128EC7-18D0-4FE7-9E32-ABD9EEDC8E67}" srcOrd="4" destOrd="0" presId="urn:microsoft.com/office/officeart/2005/8/layout/vList2"/>
    <dgm:cxn modelId="{3D495AD4-C4FC-4A2C-A9D7-C16940BD7FE3}" type="presParOf" srcId="{23DB8228-94CA-4C80-90C8-0A13D151A3EC}" destId="{25E4B13E-65E2-4576-89C3-16FFDB57C23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강의 소개</a:t>
          </a:r>
          <a:r>
            <a:rPr lang="en-US" sz="1700" kern="1200"/>
            <a:t>, </a:t>
          </a:r>
          <a:r>
            <a:rPr lang="ko-KR" sz="1700" kern="1200"/>
            <a:t>환경설정</a:t>
          </a:r>
          <a:r>
            <a:rPr lang="en-US" sz="1700" kern="1200"/>
            <a:t>, </a:t>
          </a:r>
          <a:r>
            <a:rPr lang="ko-KR" sz="1700" kern="1200"/>
            <a:t>인터넷과 웹환경의 발전</a:t>
          </a:r>
          <a:r>
            <a:rPr lang="en-US" sz="1700" kern="1200"/>
            <a:t>(1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 문서 기본</a:t>
          </a:r>
          <a:r>
            <a:rPr lang="en-US" sz="1700" kern="1200"/>
            <a:t>(2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링크와 멀티미디어</a:t>
          </a:r>
          <a:r>
            <a:rPr lang="en-US" sz="1700" kern="1200"/>
            <a:t> (3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  <a:r>
            <a:rPr lang="ko-KR" sz="1700" kern="1200"/>
            <a:t>주차 </a:t>
          </a:r>
          <a:r>
            <a:rPr lang="en-US" sz="1700" kern="1200"/>
            <a:t>: CSS3</a:t>
          </a:r>
          <a:r>
            <a:rPr lang="ko-KR" sz="1700" kern="1200"/>
            <a:t> 스타일시트 기초</a:t>
          </a:r>
          <a:r>
            <a:rPr lang="en-US" sz="1700" kern="1200"/>
            <a:t>(4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고급표현을 위한 </a:t>
          </a:r>
          <a:r>
            <a:rPr lang="en-US" sz="1700" kern="1200"/>
            <a:t>CSS3 </a:t>
          </a:r>
          <a:r>
            <a:rPr lang="ko-KR" sz="1700" kern="1200"/>
            <a:t>활용</a:t>
          </a:r>
          <a:r>
            <a:rPr lang="en-US" sz="1700" kern="1200"/>
            <a:t>(5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  <a:r>
            <a:rPr lang="ko-KR" sz="1700" kern="1200"/>
            <a:t>주차 </a:t>
          </a:r>
          <a:r>
            <a:rPr lang="en-US" sz="1700" kern="1200"/>
            <a:t>:</a:t>
          </a:r>
          <a:r>
            <a:rPr lang="ko-KR" sz="1700" kern="1200"/>
            <a:t> 다양한 입력 폼</a:t>
          </a:r>
          <a:r>
            <a:rPr lang="en-US" sz="1700" kern="1200"/>
            <a:t>(6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와 </a:t>
          </a:r>
          <a:r>
            <a:rPr lang="en-US" sz="1700" kern="1200"/>
            <a:t>CSS3</a:t>
          </a:r>
          <a:r>
            <a:rPr lang="ko-KR" sz="1700" kern="1200"/>
            <a:t>를 이용한 웹사이트 제작 실습 </a:t>
          </a:r>
          <a:r>
            <a:rPr lang="en-US" sz="1700" kern="1200"/>
            <a:t>(7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E2A43-0442-47D7-896D-973C0EE5F99C}">
      <dsp:nvSpPr>
        <dsp:cNvPr id="0" name=""/>
        <dsp:cNvSpPr/>
      </dsp:nvSpPr>
      <dsp:spPr>
        <a:xfrm>
          <a:off x="0" y="66249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의미를 부여할 수 있는 구조적 마크업 요소</a:t>
          </a:r>
          <a:r>
            <a:rPr lang="en-US" sz="1700" kern="1200"/>
            <a:t> </a:t>
          </a:r>
          <a:br>
            <a:rPr lang="en-US" sz="1700" kern="1200"/>
          </a:br>
          <a:r>
            <a:rPr lang="en-US" sz="1700" kern="1200"/>
            <a:t>[2</a:t>
          </a:r>
          <a:r>
            <a:rPr lang="ko-KR" sz="1700" kern="1200"/>
            <a:t>장에서 설명</a:t>
          </a:r>
          <a:r>
            <a:rPr lang="en-US" sz="1700" kern="1200"/>
            <a:t>]</a:t>
          </a:r>
        </a:p>
      </dsp:txBody>
      <dsp:txXfrm>
        <a:off x="44664" y="110913"/>
        <a:ext cx="10426272" cy="825612"/>
      </dsp:txXfrm>
    </dsp:sp>
    <dsp:sp modelId="{703712D3-AA95-45A4-A9BE-8B6C862D1523}">
      <dsp:nvSpPr>
        <dsp:cNvPr id="0" name=""/>
        <dsp:cNvSpPr/>
      </dsp:nvSpPr>
      <dsp:spPr>
        <a:xfrm>
          <a:off x="0" y="981189"/>
          <a:ext cx="10515600" cy="30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페이지 단위의 문서 구조를 표현</a:t>
          </a:r>
          <a:endParaRPr lang="en-US" sz="1300" kern="1200"/>
        </a:p>
      </dsp:txBody>
      <dsp:txXfrm>
        <a:off x="0" y="981189"/>
        <a:ext cx="10515600" cy="307912"/>
      </dsp:txXfrm>
    </dsp:sp>
    <dsp:sp modelId="{1224D7A5-3E41-4308-AE30-3B073A9938FF}">
      <dsp:nvSpPr>
        <dsp:cNvPr id="0" name=""/>
        <dsp:cNvSpPr/>
      </dsp:nvSpPr>
      <dsp:spPr>
        <a:xfrm>
          <a:off x="0" y="128910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다양하고 편리한 웹 폼</a:t>
          </a:r>
          <a:r>
            <a:rPr lang="en-US" sz="1700" kern="1200"/>
            <a:t>(WebForm) </a:t>
          </a:r>
          <a:r>
            <a:rPr lang="ko-KR" sz="1700" kern="1200"/>
            <a:t>입력 기능</a:t>
          </a:r>
          <a:r>
            <a:rPr lang="en-US" sz="1700" kern="1200"/>
            <a:t> [6</a:t>
          </a:r>
          <a:r>
            <a:rPr lang="ko-KR" sz="1700" kern="1200"/>
            <a:t>장 참조</a:t>
          </a:r>
          <a:r>
            <a:rPr lang="en-US" sz="1700" kern="1200"/>
            <a:t>]</a:t>
          </a:r>
        </a:p>
      </dsp:txBody>
      <dsp:txXfrm>
        <a:off x="44664" y="1333765"/>
        <a:ext cx="10426272" cy="825612"/>
      </dsp:txXfrm>
    </dsp:sp>
    <dsp:sp modelId="{74B7E454-1960-4C08-99F1-84D418602562}">
      <dsp:nvSpPr>
        <dsp:cNvPr id="0" name=""/>
        <dsp:cNvSpPr/>
      </dsp:nvSpPr>
      <dsp:spPr>
        <a:xfrm>
          <a:off x="0" y="2204041"/>
          <a:ext cx="10515600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편리한 사용자 인터페이스 개발을 위해 </a:t>
          </a:r>
          <a:r>
            <a:rPr lang="en-US" sz="1300" kern="1200"/>
            <a:t>Form </a:t>
          </a:r>
          <a:r>
            <a:rPr lang="ko-KR" sz="1300" kern="1200"/>
            <a:t>기능 대폭 개선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&lt;input&gt; </a:t>
          </a:r>
          <a:r>
            <a:rPr lang="ko-KR" sz="1300" kern="1200"/>
            <a:t>요소에</a:t>
          </a:r>
          <a:r>
            <a:rPr lang="en-US" sz="1300" kern="1200"/>
            <a:t> date, number, color, file </a:t>
          </a:r>
          <a:r>
            <a:rPr lang="ko-KR" sz="1300" kern="1200"/>
            <a:t>등 각종</a:t>
          </a:r>
          <a:r>
            <a:rPr lang="en-US" sz="1300" kern="1200"/>
            <a:t> type </a:t>
          </a:r>
          <a:r>
            <a:rPr lang="ko-KR" sz="1300" kern="1200"/>
            <a:t>속성 추가</a:t>
          </a:r>
          <a:endParaRPr lang="en-US" sz="1300" kern="1200"/>
        </a:p>
      </dsp:txBody>
      <dsp:txXfrm>
        <a:off x="0" y="2204041"/>
        <a:ext cx="10515600" cy="633420"/>
      </dsp:txXfrm>
    </dsp:sp>
    <dsp:sp modelId="{7C128EC7-18D0-4FE7-9E32-ABD9EEDC8E67}">
      <dsp:nvSpPr>
        <dsp:cNvPr id="0" name=""/>
        <dsp:cNvSpPr/>
      </dsp:nvSpPr>
      <dsp:spPr>
        <a:xfrm>
          <a:off x="0" y="283746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웹 미디어 기능의 강화</a:t>
          </a:r>
          <a:r>
            <a:rPr lang="en-US" sz="1700" kern="1200"/>
            <a:t> [3</a:t>
          </a:r>
          <a:r>
            <a:rPr lang="ko-KR" sz="1700" kern="1200"/>
            <a:t>장</a:t>
          </a:r>
          <a:r>
            <a:rPr lang="en-US" sz="1700" kern="1200"/>
            <a:t>, 11</a:t>
          </a:r>
          <a:r>
            <a:rPr lang="ko-KR" sz="1700" kern="1200"/>
            <a:t>장</a:t>
          </a:r>
          <a:r>
            <a:rPr lang="en-US" sz="1700" kern="1200"/>
            <a:t> </a:t>
          </a:r>
          <a:r>
            <a:rPr lang="ko-KR" sz="1700" kern="1200"/>
            <a:t>참조</a:t>
          </a:r>
          <a:r>
            <a:rPr lang="en-US" sz="1700" kern="1200"/>
            <a:t>]</a:t>
          </a:r>
        </a:p>
      </dsp:txBody>
      <dsp:txXfrm>
        <a:off x="44664" y="2882125"/>
        <a:ext cx="10426272" cy="825612"/>
      </dsp:txXfrm>
    </dsp:sp>
    <dsp:sp modelId="{25E4B13E-65E2-4576-89C3-16FFDB57C23D}">
      <dsp:nvSpPr>
        <dsp:cNvPr id="0" name=""/>
        <dsp:cNvSpPr/>
      </dsp:nvSpPr>
      <dsp:spPr>
        <a:xfrm>
          <a:off x="0" y="3752401"/>
          <a:ext cx="10515600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멀티미디어 및 그래픽스 관련 기능의 추가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&lt;video&gt; </a:t>
          </a:r>
          <a:r>
            <a:rPr lang="ko-KR" sz="1300" kern="1200"/>
            <a:t>요소와</a:t>
          </a:r>
          <a:r>
            <a:rPr lang="en-US" sz="1300" kern="1200"/>
            <a:t> &lt;audio&gt; </a:t>
          </a:r>
          <a:r>
            <a:rPr lang="ko-KR" sz="1300" kern="1200"/>
            <a:t>요소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MathML</a:t>
          </a:r>
        </a:p>
      </dsp:txBody>
      <dsp:txXfrm>
        <a:off x="0" y="3752401"/>
        <a:ext cx="10515600" cy="950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1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145D-F5B9-46E6-BF11-0F3EAB6C0176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EC6A-4658-4145-B518-C781B2E3161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6CF5-58D5-450B-BD4B-6ED019897A37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4D34-C0A2-4693-87D7-F956D9E3B37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079C-8F66-4B65-8EA0-18292D0FA35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424C-B64B-426C-BC97-1EE4259CB802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76A97-D4B2-4A0D-8199-02250E3D2EB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650A-7C2D-42A4-ABD2-7B81D0F256F9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1A57-9AA1-47A5-A5E1-409DAEF016D3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ED47-66C1-4919-AC0D-C85749E3CED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44C78-2DDA-4E70-A985-C3C3200722C3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3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3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upload.wikimedia.org/wikipedia/en/1/10/Internet_Explorer_7_Logo.png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://upload.wikimedia.org/wikipedia/en/d/d0/Chrome_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/>
              <a:t>웹프로그래밍</a:t>
            </a:r>
            <a:r>
              <a:rPr lang="en-US" altLang="ko-KR" sz="4800"/>
              <a:t>1</a:t>
            </a:r>
            <a:r>
              <a:rPr lang="ko-KR" altLang="en-US" sz="4800"/>
              <a:t> 제</a:t>
            </a:r>
            <a:r>
              <a:rPr lang="en-US" altLang="ko-KR" sz="4800"/>
              <a:t>1</a:t>
            </a:r>
            <a:r>
              <a:rPr lang="ko-KR" altLang="en-US" sz="480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/>
              <a:t>강의</a:t>
            </a:r>
            <a:r>
              <a:rPr lang="en-US" altLang="ko-KR" sz="1300"/>
              <a:t> </a:t>
            </a:r>
            <a:r>
              <a:rPr lang="ko-KR" altLang="en-US" sz="1300"/>
              <a:t>소개</a:t>
            </a:r>
            <a:endParaRPr lang="en-US" altLang="ko-KR" sz="1300"/>
          </a:p>
          <a:p>
            <a:pPr algn="l"/>
            <a:r>
              <a:rPr lang="en-US" altLang="ko-KR" sz="1300"/>
              <a:t>AI </a:t>
            </a:r>
            <a:r>
              <a:rPr lang="ko-KR" altLang="en-US" sz="1300"/>
              <a:t>융합대학</a:t>
            </a:r>
            <a:endParaRPr lang="en-US" altLang="ko-KR" sz="1300"/>
          </a:p>
          <a:p>
            <a:pPr algn="l"/>
            <a:r>
              <a:rPr lang="ko-KR" altLang="en-US" sz="1300"/>
              <a:t>담당교수 </a:t>
            </a:r>
            <a:r>
              <a:rPr lang="en-US" altLang="ko-KR" sz="1300"/>
              <a:t>: </a:t>
            </a:r>
            <a:r>
              <a:rPr lang="ko-KR" altLang="en-US" sz="1300"/>
              <a:t>이형원</a:t>
            </a:r>
            <a:endParaRPr lang="en-US" altLang="ko-KR" sz="1300"/>
          </a:p>
          <a:p>
            <a:pPr algn="l"/>
            <a:r>
              <a:rPr lang="en-US" altLang="ko-KR" sz="1300"/>
              <a:t>E304</a:t>
            </a:r>
            <a:r>
              <a:rPr lang="ko-KR" altLang="en-US" sz="1300"/>
              <a:t>호</a:t>
            </a:r>
            <a:r>
              <a:rPr lang="en-US" altLang="ko-KR" sz="1300"/>
              <a:t>, hwlee@inje.ac.kr</a:t>
            </a:r>
            <a:endParaRPr lang="ko-KR" alt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4CAD3B-3592-4F17-8E20-0CF0AB907877}" type="datetime1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3042458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 dirty="0">
                <a:solidFill>
                  <a:schemeClr val="tx1"/>
                </a:solidFill>
              </a:rPr>
              <a:t>웹프로그래밍</a:t>
            </a:r>
            <a:r>
              <a:rPr lang="en-US" altLang="ko-KR" sz="900" dirty="0">
                <a:solidFill>
                  <a:schemeClr val="tx1"/>
                </a:solidFill>
              </a:rPr>
              <a:t>1 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주 강의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" name="Picture 7">
            <a:extLst>
              <a:ext uri="{FF2B5EF4-FFF2-40B4-BE49-F238E27FC236}">
                <a16:creationId xmlns:a16="http://schemas.microsoft.com/office/drawing/2014/main" id="{0D4DFD63-0FB1-B661-1E27-A34AC4F4D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7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6376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/>
              <a:t>1</a:t>
            </a:r>
            <a:r>
              <a:rPr lang="ko-KR" altLang="en-US" sz="4800" dirty="0"/>
              <a:t>장</a:t>
            </a:r>
            <a:r>
              <a:rPr lang="en-US" altLang="ko-KR" sz="4800" dirty="0"/>
              <a:t>. </a:t>
            </a:r>
            <a:r>
              <a:rPr lang="ko-KR" altLang="en-US" sz="4800" dirty="0"/>
              <a:t>인터넷과 웹환경의 발전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06203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HTML5 </a:t>
            </a:r>
            <a:r>
              <a:rPr lang="ko-KR" altLang="en-US" sz="2000" dirty="0"/>
              <a:t>웹 프로그래밍 기초 </a:t>
            </a:r>
            <a:r>
              <a:rPr lang="en-US" altLang="ko-KR" sz="2000" dirty="0"/>
              <a:t>(</a:t>
            </a:r>
            <a:r>
              <a:rPr lang="ko-KR" altLang="en-US" sz="2000" dirty="0"/>
              <a:t>개정</a:t>
            </a:r>
            <a:r>
              <a:rPr lang="en-US" altLang="ko-KR" sz="2000" dirty="0"/>
              <a:t>3</a:t>
            </a:r>
            <a:r>
              <a:rPr lang="ko-KR" altLang="en-US" sz="2000" dirty="0"/>
              <a:t>판</a:t>
            </a:r>
            <a:r>
              <a:rPr lang="en-US" altLang="ko-KR" sz="2000" dirty="0"/>
              <a:t>)-2</a:t>
            </a:r>
            <a:endParaRPr lang="ko-KR" alt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C8126-5C87-2E28-FB67-55B035A2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1961E-D692-44B5-B0EC-AE77307DFA83}" type="datetime1"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E0644-75ED-9A26-0DBA-FB870DF0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웹프로그래밍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제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주 강의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4156D-1FB4-3950-B644-2DF2C4C7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인터넷의 역사</a:t>
            </a:r>
          </a:p>
          <a:p>
            <a:r>
              <a:rPr lang="en-US" altLang="ko-KR" dirty="0"/>
              <a:t>1.2 HTML</a:t>
            </a:r>
            <a:r>
              <a:rPr lang="ko-KR" altLang="en-US" dirty="0"/>
              <a:t>의 발전</a:t>
            </a:r>
            <a:endParaRPr lang="en-US" altLang="ko-KR" dirty="0"/>
          </a:p>
          <a:p>
            <a:r>
              <a:rPr lang="en-US" altLang="ko-KR" dirty="0"/>
              <a:t>1.3 </a:t>
            </a:r>
            <a:r>
              <a:rPr lang="ko-KR" altLang="en-US" dirty="0"/>
              <a:t>인터넷의 기본 개념</a:t>
            </a:r>
          </a:p>
          <a:p>
            <a:r>
              <a:rPr lang="en-US" altLang="ko-KR" dirty="0"/>
              <a:t>1.4 </a:t>
            </a:r>
            <a:r>
              <a:rPr lang="ko-KR" altLang="en-US" dirty="0" err="1"/>
              <a:t>웹브라우저의</a:t>
            </a:r>
            <a:r>
              <a:rPr lang="ko-KR" altLang="en-US" dirty="0"/>
              <a:t> 종류</a:t>
            </a:r>
            <a:endParaRPr lang="en-US" altLang="ko-KR" dirty="0"/>
          </a:p>
          <a:p>
            <a:r>
              <a:rPr lang="en-US" altLang="ko-KR" dirty="0"/>
              <a:t>1.5 </a:t>
            </a:r>
            <a:r>
              <a:rPr lang="ko-KR" altLang="en-US" dirty="0"/>
              <a:t>작업환경 준비하기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25108" y="3871544"/>
            <a:ext cx="5256584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소스코드 실행 사이트 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http://webclass.me/html5_3e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/>
              <a:t>메뉴 </a:t>
            </a:r>
            <a:r>
              <a:rPr lang="en-US" altLang="ko-KR" dirty="0"/>
              <a:t>ch02/ ~ ch14/</a:t>
            </a:r>
            <a:r>
              <a:rPr lang="ko-KR" altLang="en-US" dirty="0"/>
              <a:t>에 각 장의 예제가 있어서 실행결과 확인 및 소스보기가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666DC-1449-03D7-FF3E-20CF7ACB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573C4-D1EF-468E-94D9-E406889FBBF2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1.1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발전과정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웹의 발전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99031-045A-54AE-A2DD-9B7F7507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B8D6BA6-846B-4811-904D-5102802D2D69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인터넷의 발전과정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ko-KR" altLang="en-US" sz="2000"/>
              <a:t>인터넷 용어의 유래 </a:t>
            </a:r>
            <a:r>
              <a:rPr lang="en-US" altLang="ko-KR" sz="2000"/>
              <a:t>: </a:t>
            </a:r>
            <a:r>
              <a:rPr lang="ko-KR" altLang="ko-KR" sz="2000"/>
              <a:t>인터</a:t>
            </a:r>
            <a:r>
              <a:rPr lang="en-US" altLang="ko-KR" sz="2000"/>
              <a:t>-</a:t>
            </a:r>
            <a:r>
              <a:rPr lang="ko-KR" altLang="ko-KR" sz="2000"/>
              <a:t>네트워크</a:t>
            </a:r>
            <a:r>
              <a:rPr lang="en-US" altLang="ko-KR" sz="2000"/>
              <a:t>(inter-network)</a:t>
            </a:r>
          </a:p>
          <a:p>
            <a:r>
              <a:rPr lang="en-US" altLang="ko-KR" sz="2000"/>
              <a:t>ARPANET</a:t>
            </a:r>
            <a:r>
              <a:rPr lang="ko-KR" altLang="ko-KR" sz="2000"/>
              <a:t>의 탄생</a:t>
            </a:r>
            <a:endParaRPr lang="en-US" altLang="ko-KR" sz="2000"/>
          </a:p>
          <a:p>
            <a:pPr lvl="1"/>
            <a:r>
              <a:rPr lang="ko-KR" altLang="ko-KR" sz="2000"/>
              <a:t>미국 국방성에서 </a:t>
            </a:r>
            <a:r>
              <a:rPr lang="en-US" altLang="ko-KR" sz="2000"/>
              <a:t>1969</a:t>
            </a:r>
            <a:r>
              <a:rPr lang="ko-KR" altLang="ko-KR" sz="2000"/>
              <a:t>년 미국 내</a:t>
            </a:r>
            <a:r>
              <a:rPr lang="en-US" altLang="ko-KR" sz="2000"/>
              <a:t> 4</a:t>
            </a:r>
            <a:r>
              <a:rPr lang="ko-KR" altLang="ko-KR" sz="2000"/>
              <a:t>개 대학</a:t>
            </a:r>
            <a:r>
              <a:rPr lang="en-US" altLang="ko-KR" sz="2000"/>
              <a:t> </a:t>
            </a:r>
            <a:r>
              <a:rPr lang="ko-KR" altLang="en-US" sz="2000"/>
              <a:t>연결</a:t>
            </a:r>
            <a:endParaRPr lang="en-US" altLang="ko-KR" sz="2000"/>
          </a:p>
          <a:p>
            <a:pPr lvl="1"/>
            <a:r>
              <a:rPr lang="ko-KR" altLang="ko-KR" sz="2000"/>
              <a:t>데이터 전송</a:t>
            </a:r>
            <a:r>
              <a:rPr lang="ko-KR" altLang="en-US" sz="2000"/>
              <a:t>에 </a:t>
            </a:r>
            <a:r>
              <a:rPr lang="en-US" altLang="ko-KR" sz="2000"/>
              <a:t>IP(Internet Protocol) </a:t>
            </a:r>
            <a:r>
              <a:rPr lang="ko-KR" altLang="ko-KR" sz="2000"/>
              <a:t>전송 규약 사용</a:t>
            </a:r>
            <a:endParaRPr lang="en-US" altLang="ko-KR" sz="20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346327"/>
            <a:ext cx="10917936" cy="38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56A7BFF-1C9F-AB17-7363-93260151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32E38EC-736B-409A-B30C-C40F133EEA00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200"/>
              <a:t>TCP/IP </a:t>
            </a:r>
            <a:r>
              <a:rPr lang="ko-KR" altLang="ko-KR" sz="2200"/>
              <a:t>프로토콜의 발전</a:t>
            </a:r>
          </a:p>
          <a:p>
            <a:pPr lvl="1"/>
            <a:r>
              <a:rPr lang="ko-KR" altLang="ko-KR" sz="2200"/>
              <a:t>이더넷</a:t>
            </a:r>
            <a:r>
              <a:rPr lang="en-US" altLang="ko-KR" sz="2200"/>
              <a:t> </a:t>
            </a:r>
            <a:r>
              <a:rPr lang="ko-KR" altLang="ko-KR" sz="2200"/>
              <a:t>방식의</a:t>
            </a:r>
            <a:r>
              <a:rPr lang="en-US" altLang="ko-KR" sz="2200"/>
              <a:t> LAN</a:t>
            </a:r>
            <a:r>
              <a:rPr lang="ko-KR" altLang="ko-KR" sz="2200"/>
              <a:t>기술과</a:t>
            </a:r>
            <a:r>
              <a:rPr lang="en-US" altLang="ko-KR" sz="2200"/>
              <a:t> TCP/IP(Transmission Control Protocol/Internet Protocol) </a:t>
            </a:r>
            <a:r>
              <a:rPr lang="ko-KR" altLang="ko-KR" sz="2200"/>
              <a:t>프로토콜의 통신 기술 발전</a:t>
            </a:r>
            <a:endParaRPr lang="en-US" altLang="ko-KR" sz="2200"/>
          </a:p>
          <a:p>
            <a:pPr lvl="1"/>
            <a:r>
              <a:rPr lang="en-US" altLang="ko-KR" sz="2200"/>
              <a:t>TCP/IP</a:t>
            </a:r>
            <a:r>
              <a:rPr lang="ko-KR" altLang="ko-KR" sz="2200"/>
              <a:t>는</a:t>
            </a:r>
            <a:r>
              <a:rPr lang="en-US" altLang="ko-KR" sz="2200"/>
              <a:t> 1982</a:t>
            </a:r>
            <a:r>
              <a:rPr lang="ko-KR" altLang="ko-KR" sz="2200"/>
              <a:t>년 인터넷의 표준 프로토콜로 제정</a:t>
            </a:r>
            <a:endParaRPr lang="en-US" altLang="ko-KR" sz="2200"/>
          </a:p>
          <a:p>
            <a:pPr lvl="4"/>
            <a:endParaRPr lang="en-US" altLang="ko-KR" sz="2200"/>
          </a:p>
          <a:p>
            <a:r>
              <a:rPr lang="en-US" altLang="ko-KR" sz="2200"/>
              <a:t>NSFNET</a:t>
            </a:r>
            <a:r>
              <a:rPr lang="ko-KR" altLang="ko-KR" sz="2200"/>
              <a:t>의 구축</a:t>
            </a:r>
          </a:p>
          <a:p>
            <a:pPr lvl="1"/>
            <a:r>
              <a:rPr lang="en-US" altLang="ko-KR" sz="2200"/>
              <a:t>1986</a:t>
            </a:r>
            <a:r>
              <a:rPr lang="ko-KR" altLang="ko-KR" sz="2200"/>
              <a:t>년 미국과학재단</a:t>
            </a:r>
            <a:r>
              <a:rPr lang="en-US" altLang="ko-KR" sz="2200"/>
              <a:t>(NSF)</a:t>
            </a:r>
            <a:r>
              <a:rPr lang="ko-KR" altLang="ko-KR" sz="2200"/>
              <a:t>에서</a:t>
            </a:r>
            <a:r>
              <a:rPr lang="en-US" altLang="ko-KR" sz="2200"/>
              <a:t> 5</a:t>
            </a:r>
            <a:r>
              <a:rPr lang="ko-KR" altLang="ko-KR" sz="2200"/>
              <a:t>곳의 슈퍼컴퓨터를</a:t>
            </a:r>
            <a:r>
              <a:rPr lang="en-US" altLang="ko-KR" sz="2200"/>
              <a:t> TCP/IP </a:t>
            </a:r>
            <a:r>
              <a:rPr lang="ko-KR" altLang="ko-KR" sz="2200"/>
              <a:t>프로토콜로 연결하여 학술정보망인</a:t>
            </a:r>
            <a:r>
              <a:rPr lang="en-US" altLang="ko-KR" sz="2200"/>
              <a:t> NSFNET</a:t>
            </a:r>
            <a:r>
              <a:rPr lang="ko-KR" altLang="ko-KR" sz="2200"/>
              <a:t>을 구축</a:t>
            </a:r>
            <a:endParaRPr lang="en-US" altLang="ko-KR" sz="2200"/>
          </a:p>
          <a:p>
            <a:pPr lvl="1"/>
            <a:r>
              <a:rPr lang="ko-KR" altLang="ko-KR" sz="2200"/>
              <a:t>슈퍼컴퓨터 간에는 케이블망으로 연결하여 백본역할</a:t>
            </a:r>
            <a:r>
              <a:rPr lang="en-US" altLang="ko-KR" sz="2200"/>
              <a:t>, </a:t>
            </a:r>
            <a:r>
              <a:rPr lang="ko-KR" altLang="ko-KR" sz="2200"/>
              <a:t>인근 지역의 대학과 회사의</a:t>
            </a:r>
            <a:r>
              <a:rPr lang="en-US" altLang="ko-KR" sz="2200"/>
              <a:t> LAN</a:t>
            </a:r>
            <a:r>
              <a:rPr lang="ko-KR" altLang="ko-KR" sz="2200"/>
              <a:t>과 연결</a:t>
            </a: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3B8A9D4-BC33-A9E8-1C68-F4B6CE2F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A8CF53D-7C9E-47A2-8F6A-8DB3F44FFF93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웹과 브라우저의 출현</a:t>
            </a:r>
          </a:p>
          <a:p>
            <a:pPr lvl="1"/>
            <a:r>
              <a:rPr lang="en-US" altLang="ko-KR" dirty="0"/>
              <a:t>1989</a:t>
            </a:r>
            <a:r>
              <a:rPr lang="ko-KR" altLang="ko-KR" dirty="0"/>
              <a:t>년 유럽입자물리연구소</a:t>
            </a:r>
            <a:r>
              <a:rPr lang="en-US" altLang="ko-KR" dirty="0"/>
              <a:t>(CERN)</a:t>
            </a:r>
            <a:r>
              <a:rPr lang="ko-KR" altLang="ko-KR" dirty="0"/>
              <a:t>의 팀 </a:t>
            </a:r>
            <a:r>
              <a:rPr lang="ko-KR" altLang="ko-KR" dirty="0" err="1"/>
              <a:t>버너스</a:t>
            </a:r>
            <a:r>
              <a:rPr lang="en-US" altLang="ko-KR" dirty="0"/>
              <a:t>-</a:t>
            </a:r>
            <a:r>
              <a:rPr lang="ko-KR" altLang="ko-KR" dirty="0"/>
              <a:t>리</a:t>
            </a:r>
            <a:endParaRPr lang="en-US" altLang="ko-KR" dirty="0"/>
          </a:p>
          <a:p>
            <a:pPr lvl="2"/>
            <a:r>
              <a:rPr lang="ko-KR" altLang="ko-KR" dirty="0"/>
              <a:t>웹</a:t>
            </a:r>
            <a:r>
              <a:rPr lang="en-US" altLang="ko-KR" dirty="0"/>
              <a:t>(WWW, World Wide Web)</a:t>
            </a:r>
            <a:r>
              <a:rPr lang="ko-KR" altLang="ko-KR" dirty="0"/>
              <a:t>을 처음 제안하고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웹컨소시엄</a:t>
            </a:r>
            <a:r>
              <a:rPr lang="en-US" altLang="ko-KR" dirty="0"/>
              <a:t>(W3C, WWW Consortium)</a:t>
            </a:r>
            <a:r>
              <a:rPr lang="ko-KR" altLang="ko-KR" dirty="0"/>
              <a:t> 결성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ko-KR" dirty="0"/>
              <a:t>년</a:t>
            </a:r>
            <a:r>
              <a:rPr lang="en-US" altLang="ko-KR" dirty="0"/>
              <a:t> GUI </a:t>
            </a:r>
            <a:r>
              <a:rPr lang="ko-KR" altLang="ko-KR" dirty="0"/>
              <a:t>방식의 </a:t>
            </a:r>
            <a:r>
              <a:rPr lang="ko-KR" altLang="ko-KR" dirty="0" err="1"/>
              <a:t>모자익</a:t>
            </a:r>
            <a:r>
              <a:rPr lang="en-US" altLang="ko-KR" dirty="0"/>
              <a:t>(Mosaic)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r>
              <a:rPr lang="ko-KR" altLang="ko-KR" dirty="0"/>
              <a:t> 개발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1994</a:t>
            </a:r>
            <a:r>
              <a:rPr lang="ko-KR" altLang="ko-KR" dirty="0"/>
              <a:t>년 상업용 </a:t>
            </a:r>
            <a:r>
              <a:rPr lang="ko-KR" altLang="ko-KR" dirty="0" err="1"/>
              <a:t>웹브라우저인</a:t>
            </a:r>
            <a:r>
              <a:rPr lang="ko-KR" altLang="ko-KR" dirty="0"/>
              <a:t>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en-US" dirty="0"/>
              <a:t>보급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13" y="4090987"/>
            <a:ext cx="7516796" cy="2175669"/>
          </a:xfrm>
          <a:prstGeom prst="rect">
            <a:avLst/>
          </a:prstGeom>
        </p:spPr>
      </p:pic>
      <p:pic>
        <p:nvPicPr>
          <p:cNvPr id="2050" name="Picture 2" descr="팀 버너스리 (2014년)">
            <a:extLst>
              <a:ext uri="{FF2B5EF4-FFF2-40B4-BE49-F238E27FC236}">
                <a16:creationId xmlns:a16="http://schemas.microsoft.com/office/drawing/2014/main" id="{ADEB6BFA-2ECD-BEA2-95B7-7712362FC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 r="5106"/>
          <a:stretch/>
        </p:blipFill>
        <p:spPr bwMode="auto">
          <a:xfrm>
            <a:off x="9012265" y="155782"/>
            <a:ext cx="3115160" cy="327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FFAC3-FBAD-8128-6A3B-505D08F1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9F8C-3632-4AEC-97AA-4988B27315E4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/>
              <a:t>웹의 발전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</a:t>
            </a:r>
            <a:r>
              <a:rPr lang="en-US" altLang="ko-KR" sz="2200"/>
              <a:t>(Web)</a:t>
            </a:r>
          </a:p>
          <a:p>
            <a:pPr lvl="1"/>
            <a:r>
              <a:rPr lang="en-US" altLang="ko-KR" sz="2200"/>
              <a:t>WWW(World Wide Web)</a:t>
            </a:r>
            <a:r>
              <a:rPr lang="ko-KR" altLang="ko-KR" sz="2200"/>
              <a:t>혹은</a:t>
            </a:r>
            <a:r>
              <a:rPr lang="en-US" altLang="ko-KR" sz="2200"/>
              <a:t> W3</a:t>
            </a:r>
          </a:p>
          <a:p>
            <a:pPr lvl="1"/>
            <a:r>
              <a:rPr lang="ko-KR" altLang="ko-KR" sz="2200"/>
              <a:t>스위스의 유럽입자물리연구센터</a:t>
            </a:r>
            <a:r>
              <a:rPr lang="en-US" altLang="ko-KR" sz="2200"/>
              <a:t>(CERN)</a:t>
            </a:r>
            <a:r>
              <a:rPr lang="ko-KR" altLang="ko-KR" sz="2200"/>
              <a:t>에서 개발</a:t>
            </a:r>
            <a:endParaRPr lang="en-US" altLang="ko-KR" sz="2200"/>
          </a:p>
          <a:p>
            <a:pPr lvl="1"/>
            <a:endParaRPr lang="en-US" altLang="ko-KR" sz="2200"/>
          </a:p>
          <a:p>
            <a:r>
              <a:rPr lang="ko-KR" altLang="ko-KR" sz="2200"/>
              <a:t>본래 목적</a:t>
            </a:r>
            <a:endParaRPr lang="en-US" altLang="ko-KR" sz="2200"/>
          </a:p>
          <a:p>
            <a:pPr lvl="1"/>
            <a:r>
              <a:rPr lang="ko-KR" altLang="ko-KR" sz="2200"/>
              <a:t>유럽 각지</a:t>
            </a:r>
            <a:r>
              <a:rPr lang="ko-KR" altLang="en-US" sz="2200"/>
              <a:t>에 있는 </a:t>
            </a:r>
            <a:r>
              <a:rPr lang="en-US" altLang="ko-KR" sz="2200"/>
              <a:t>CERN </a:t>
            </a:r>
            <a:r>
              <a:rPr lang="ko-KR" altLang="ko-KR" sz="2200"/>
              <a:t>소속 연구원들이 다양한 유형의 정보 공유</a:t>
            </a:r>
            <a:endParaRPr lang="en-US" altLang="ko-KR" sz="2200"/>
          </a:p>
          <a:p>
            <a:pPr lvl="1"/>
            <a:r>
              <a:rPr lang="ko-KR" altLang="ko-KR" sz="2200"/>
              <a:t>이전에 선보였던 하이퍼텍스트란 개념을 채택</a:t>
            </a:r>
            <a:endParaRPr lang="en-US" altLang="ko-KR" sz="2200"/>
          </a:p>
          <a:p>
            <a:pPr lvl="2"/>
            <a:r>
              <a:rPr lang="ko-KR" altLang="ko-KR" sz="2200"/>
              <a:t>연관된 여러 데이터를 링크로 연결하여 사용자가 필요한 정보를 탐색할 수 있게 도와주는 정보탐색 구조</a:t>
            </a:r>
            <a:endParaRPr lang="en-US" altLang="ko-KR" sz="2200"/>
          </a:p>
          <a:p>
            <a:endParaRPr lang="en-US" altLang="ko-KR" sz="2200"/>
          </a:p>
          <a:p>
            <a:pPr marL="0" indent="0">
              <a:buNone/>
            </a:pP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A3FFDED-F16E-0C2F-AC44-9C27FFA0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384AC0-FDC2-414B-84D4-ED991F5BA11B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</a:t>
            </a:r>
            <a:r>
              <a:rPr lang="en-US" altLang="ko-KR" sz="5400"/>
              <a:t>(WWW)</a:t>
            </a:r>
            <a:r>
              <a:rPr lang="ko-KR" altLang="ko-KR" sz="5400"/>
              <a:t>의 탄생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000"/>
              <a:t>‘World-wide Distributed Hypertext’</a:t>
            </a:r>
            <a:r>
              <a:rPr lang="ko-KR" altLang="ko-KR" sz="2000"/>
              <a:t> 프로젝트</a:t>
            </a:r>
            <a:endParaRPr lang="en-US" altLang="ko-KR" sz="2000"/>
          </a:p>
          <a:p>
            <a:pPr lvl="1"/>
            <a:r>
              <a:rPr lang="en-US" altLang="ko-KR" sz="2000"/>
              <a:t>1989</a:t>
            </a:r>
            <a:r>
              <a:rPr lang="ko-KR" altLang="ko-KR" sz="2000"/>
              <a:t>년 팀 버너스</a:t>
            </a:r>
            <a:r>
              <a:rPr lang="en-US" altLang="ko-KR" sz="2000"/>
              <a:t>-</a:t>
            </a:r>
            <a:r>
              <a:rPr lang="ko-KR" altLang="ko-KR" sz="2000"/>
              <a:t>리</a:t>
            </a:r>
            <a:r>
              <a:rPr lang="en-US" altLang="ko-KR" sz="2000"/>
              <a:t>(Tim Berners-Lee) </a:t>
            </a:r>
            <a:r>
              <a:rPr lang="ko-KR" altLang="en-US" sz="2000"/>
              <a:t>제안</a:t>
            </a:r>
            <a:endParaRPr lang="en-US" altLang="ko-KR" sz="2000"/>
          </a:p>
          <a:p>
            <a:pPr lvl="1"/>
            <a:r>
              <a:rPr lang="ko-KR" altLang="ko-KR" sz="2000"/>
              <a:t>인터넷 상</a:t>
            </a:r>
            <a:r>
              <a:rPr lang="en-US" altLang="ko-KR" sz="2000"/>
              <a:t> </a:t>
            </a:r>
            <a:r>
              <a:rPr lang="ko-KR" altLang="ko-KR" sz="2000"/>
              <a:t>분산형 멀티미디어 하이퍼텍스트 시스템 구축</a:t>
            </a:r>
            <a:endParaRPr lang="en-US" altLang="ko-KR" sz="2000"/>
          </a:p>
          <a:p>
            <a:pPr lvl="2"/>
            <a:r>
              <a:rPr lang="ko-KR" altLang="ko-KR" dirty="0"/>
              <a:t>서로 다른 기종의 컴퓨터에서 서로 다른 유형의 파일이나 데이터를 호환성 있게 교환하는 것이 목적</a:t>
            </a:r>
            <a:endParaRPr lang="en-US" altLang="ko-KR" dirty="0"/>
          </a:p>
          <a:p>
            <a:pPr lvl="3"/>
            <a:endParaRPr lang="en-US" altLang="ko-KR" sz="2000"/>
          </a:p>
          <a:p>
            <a:r>
              <a:rPr lang="ko-KR" altLang="ko-KR" sz="2000"/>
              <a:t>웹은 인터넷 서비스 중의 한 가지 방법</a:t>
            </a:r>
            <a:endParaRPr lang="en-US" altLang="ko-KR" sz="2000"/>
          </a:p>
          <a:p>
            <a:pPr lvl="1"/>
            <a:r>
              <a:rPr lang="ko-KR" altLang="ko-KR" sz="2000"/>
              <a:t>특징</a:t>
            </a:r>
            <a:r>
              <a:rPr lang="en-US" altLang="ko-KR" sz="2000"/>
              <a:t>: </a:t>
            </a:r>
            <a:r>
              <a:rPr lang="ko-KR" altLang="ko-KR" sz="2000"/>
              <a:t>하이퍼링크</a:t>
            </a:r>
            <a:r>
              <a:rPr lang="en-US" altLang="ko-KR" sz="2000"/>
              <a:t>, </a:t>
            </a:r>
            <a:r>
              <a:rPr lang="ko-KR" altLang="ko-KR" sz="2000"/>
              <a:t>그래픽 환경의</a:t>
            </a:r>
            <a:r>
              <a:rPr lang="en-US" altLang="ko-KR" sz="2000"/>
              <a:t> GUI, </a:t>
            </a:r>
            <a:r>
              <a:rPr lang="ko-KR" altLang="ko-KR" sz="2000"/>
              <a:t>멀티미디어 </a:t>
            </a:r>
            <a:r>
              <a:rPr lang="ko-KR" altLang="en-US" sz="2000"/>
              <a:t>처리</a:t>
            </a:r>
            <a:endParaRPr lang="en-US" altLang="ko-KR" sz="2000"/>
          </a:p>
          <a:p>
            <a:pPr lvl="1"/>
            <a:r>
              <a:rPr lang="ko-KR" altLang="ko-KR" sz="2000"/>
              <a:t>하이퍼링크 개념을 </a:t>
            </a:r>
            <a:r>
              <a:rPr lang="ko-KR" altLang="en-US" sz="2000"/>
              <a:t>기반으로 </a:t>
            </a:r>
            <a:r>
              <a:rPr lang="ko-KR" altLang="ko-KR" sz="2000"/>
              <a:t>몇 가지 표준 기술을 개발</a:t>
            </a:r>
            <a:endParaRPr lang="en-US" altLang="ko-KR" sz="2000"/>
          </a:p>
          <a:p>
            <a:pPr lvl="2"/>
            <a:r>
              <a:rPr lang="en-US" altLang="ko-KR" dirty="0"/>
              <a:t>HTML(</a:t>
            </a:r>
            <a:r>
              <a:rPr lang="en-US" altLang="ko-KR"/>
              <a:t>HyperText</a:t>
            </a:r>
            <a:r>
              <a:rPr lang="en-US" altLang="ko-KR" dirty="0"/>
              <a:t> Markup Language) : </a:t>
            </a:r>
            <a:r>
              <a:rPr lang="ko-KR" altLang="ko-KR" dirty="0"/>
              <a:t>인터넷 상의 정보표현 언어</a:t>
            </a:r>
            <a:endParaRPr lang="en-US" altLang="ko-KR" dirty="0"/>
          </a:p>
          <a:p>
            <a:pPr lvl="2"/>
            <a:r>
              <a:rPr lang="en-US" altLang="ko-KR" dirty="0"/>
              <a:t>HTTP(</a:t>
            </a:r>
            <a:r>
              <a:rPr lang="en-US" altLang="ko-KR"/>
              <a:t>HyperText</a:t>
            </a:r>
            <a:r>
              <a:rPr lang="en-US" altLang="ko-KR" dirty="0"/>
              <a:t> Transfer Protocol) </a:t>
            </a:r>
            <a:r>
              <a:rPr lang="ko-KR" altLang="ko-KR" dirty="0"/>
              <a:t>프로토콜</a:t>
            </a:r>
            <a:r>
              <a:rPr lang="en-US" altLang="ko-KR" dirty="0"/>
              <a:t> : </a:t>
            </a:r>
            <a:r>
              <a:rPr lang="ko-KR" altLang="ko-KR"/>
              <a:t>웹페이지</a:t>
            </a:r>
            <a:r>
              <a:rPr lang="ko-KR" altLang="ko-KR" dirty="0"/>
              <a:t> 정보</a:t>
            </a:r>
            <a:r>
              <a:rPr lang="en-US" altLang="ko-KR" dirty="0"/>
              <a:t> </a:t>
            </a:r>
            <a:r>
              <a:rPr lang="ko-KR" altLang="ko-KR" dirty="0"/>
              <a:t>전송 </a:t>
            </a:r>
            <a:endParaRPr lang="en-US" altLang="ko-KR" dirty="0"/>
          </a:p>
          <a:p>
            <a:pPr lvl="2"/>
            <a:r>
              <a:rPr lang="en-US" altLang="ko-KR" dirty="0"/>
              <a:t>URL(Uniform Resource Locator) :</a:t>
            </a:r>
            <a:r>
              <a:rPr lang="ko-KR" altLang="ko-KR" dirty="0"/>
              <a:t> 표준 주소표기 방식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D33EB5-FC64-E07C-1170-FBF5F145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B6E2299-4A49-4B8E-A7AE-68E094B50AFC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ko-KR" altLang="ko-KR" sz="5400"/>
              <a:t>웹브라우저의 보급</a:t>
            </a:r>
            <a:endParaRPr lang="ko-KR" altLang="en-US" sz="5400"/>
          </a:p>
        </p:txBody>
      </p:sp>
      <p:pic>
        <p:nvPicPr>
          <p:cNvPr id="2049" name="_x164265584" descr="EMB0000162c663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r="1473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_x72710152" descr="EMB00001e344e7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3" b="4760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9525" y="2706624"/>
            <a:ext cx="7361695" cy="3483864"/>
          </a:xfrm>
        </p:spPr>
        <p:txBody>
          <a:bodyPr>
            <a:normAutofit/>
          </a:bodyPr>
          <a:lstStyle/>
          <a:p>
            <a:r>
              <a:rPr lang="ko-KR" altLang="ko-KR" sz="1900" dirty="0" err="1"/>
              <a:t>웹브라우저란</a:t>
            </a:r>
            <a:r>
              <a:rPr lang="ko-KR" altLang="ko-KR" sz="1900" dirty="0"/>
              <a:t> </a:t>
            </a:r>
            <a:endParaRPr lang="en-US" altLang="ko-KR" sz="1900" dirty="0"/>
          </a:p>
          <a:p>
            <a:pPr lvl="1"/>
            <a:r>
              <a:rPr lang="ko-KR" altLang="ko-KR" sz="1900" dirty="0"/>
              <a:t>컴퓨터 화면에서 웹 정보를 볼 수 있</a:t>
            </a:r>
            <a:r>
              <a:rPr lang="ko-KR" altLang="en-US" sz="1900" dirty="0"/>
              <a:t>도록 </a:t>
            </a:r>
            <a:r>
              <a:rPr lang="ko-KR" altLang="ko-KR" sz="1900" dirty="0"/>
              <a:t>만든 프로그램</a:t>
            </a:r>
            <a:endParaRPr lang="en-US" altLang="ko-KR" sz="1900" dirty="0"/>
          </a:p>
          <a:p>
            <a:pPr lvl="1"/>
            <a:r>
              <a:rPr lang="ko-KR" altLang="ko-KR" sz="1900" dirty="0" err="1"/>
              <a:t>모자익</a:t>
            </a:r>
            <a:r>
              <a:rPr lang="en-US" altLang="ko-KR" sz="1900" dirty="0"/>
              <a:t>(Mosaic)</a:t>
            </a:r>
            <a:r>
              <a:rPr lang="ko-KR" altLang="ko-KR" sz="1900" dirty="0"/>
              <a:t> </a:t>
            </a:r>
            <a:r>
              <a:rPr lang="ko-KR" altLang="ko-KR" sz="1900" dirty="0" err="1"/>
              <a:t>웹브라우저</a:t>
            </a:r>
            <a:r>
              <a:rPr lang="en-US" altLang="ko-KR" sz="1900" dirty="0"/>
              <a:t> </a:t>
            </a:r>
          </a:p>
          <a:p>
            <a:pPr lvl="2"/>
            <a:r>
              <a:rPr lang="en-US" altLang="ko-KR" sz="1900" dirty="0"/>
              <a:t>1993</a:t>
            </a:r>
            <a:r>
              <a:rPr lang="ko-KR" altLang="ko-KR" sz="1900" dirty="0"/>
              <a:t>년 미국 일리노이 대학</a:t>
            </a:r>
            <a:r>
              <a:rPr lang="en-US" altLang="ko-KR" sz="1900" dirty="0"/>
              <a:t> </a:t>
            </a:r>
            <a:r>
              <a:rPr lang="ko-KR" altLang="ko-KR" sz="1900" dirty="0"/>
              <a:t>마크 </a:t>
            </a:r>
            <a:r>
              <a:rPr lang="ko-KR" altLang="ko-KR" sz="1900" dirty="0" err="1"/>
              <a:t>안드레센</a:t>
            </a:r>
            <a:r>
              <a:rPr lang="ko-KR" altLang="en-US" sz="1900" dirty="0" err="1"/>
              <a:t>과</a:t>
            </a:r>
            <a:r>
              <a:rPr lang="ko-KR" altLang="en-US" sz="1900" dirty="0"/>
              <a:t> </a:t>
            </a:r>
            <a:r>
              <a:rPr lang="ko-KR" altLang="ko-KR" sz="1900" dirty="0"/>
              <a:t> 에릭 비나</a:t>
            </a:r>
            <a:r>
              <a:rPr lang="en-US" altLang="ko-KR" sz="1900" dirty="0"/>
              <a:t> </a:t>
            </a:r>
            <a:r>
              <a:rPr lang="ko-KR" altLang="en-US" sz="1900" dirty="0"/>
              <a:t>개발</a:t>
            </a:r>
            <a:endParaRPr lang="en-US" altLang="ko-KR" sz="1900" dirty="0"/>
          </a:p>
          <a:p>
            <a:pPr lvl="1"/>
            <a:r>
              <a:rPr lang="ko-KR" altLang="ko-KR" sz="1900" dirty="0"/>
              <a:t>상업용 브라우저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넷스케이프</a:t>
            </a:r>
            <a:r>
              <a:rPr lang="ko-KR" altLang="ko-KR" sz="1900" dirty="0"/>
              <a:t> </a:t>
            </a:r>
            <a:r>
              <a:rPr lang="ko-KR" altLang="ko-KR" sz="1900" dirty="0" err="1"/>
              <a:t>내비게이터</a:t>
            </a:r>
            <a:r>
              <a:rPr lang="en-US" altLang="ko-KR" sz="1900" dirty="0"/>
              <a:t>, </a:t>
            </a:r>
            <a:r>
              <a:rPr lang="ko-KR" altLang="ko-KR" sz="1900" dirty="0"/>
              <a:t>인터넷 익스플로러</a:t>
            </a:r>
            <a:r>
              <a:rPr lang="en-US" altLang="ko-KR" sz="1900" dirty="0"/>
              <a:t> </a:t>
            </a:r>
            <a:r>
              <a:rPr lang="ko-KR" altLang="ko-KR" sz="1900" dirty="0"/>
              <a:t>등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웹브라우저의</a:t>
            </a:r>
            <a:r>
              <a:rPr lang="ko-KR" altLang="ko-KR" sz="1900" dirty="0"/>
              <a:t> 편리한 사용성</a:t>
            </a:r>
            <a:r>
              <a:rPr lang="ko-KR" altLang="en-US" sz="1900" dirty="0"/>
              <a:t>으로 </a:t>
            </a:r>
            <a:r>
              <a:rPr lang="ko-KR" altLang="ko-KR" sz="1900" dirty="0"/>
              <a:t>인터넷 사용자가 폭발적으로 증가</a:t>
            </a:r>
            <a:r>
              <a:rPr lang="en-US" altLang="ko-KR" sz="1900" dirty="0"/>
              <a:t> =&gt; </a:t>
            </a:r>
            <a:r>
              <a:rPr lang="ko-KR" altLang="ko-KR" sz="1900" dirty="0"/>
              <a:t>웹을 </a:t>
            </a:r>
            <a:r>
              <a:rPr lang="ko-KR" altLang="ko-KR" sz="1900" dirty="0" err="1"/>
              <a:t>대중화하는데</a:t>
            </a:r>
            <a:r>
              <a:rPr lang="ko-KR" altLang="ko-KR" sz="1900" dirty="0"/>
              <a:t> 커다란 기여</a:t>
            </a:r>
            <a:endParaRPr lang="en-US" altLang="ko-KR" sz="1900" dirty="0"/>
          </a:p>
          <a:p>
            <a:endParaRPr lang="en-US" altLang="ko-KR" sz="1900" dirty="0"/>
          </a:p>
          <a:p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21D7B4A8-688A-1B43-93C4-702DB968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565ABC-6F56-4115-AE79-A21C2BE95736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913899" y="2048591"/>
            <a:ext cx="3642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1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98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WWW </a:t>
            </a:r>
            <a:r>
              <a:rPr lang="ko-KR" altLang="ko-KR" sz="5400"/>
              <a:t>컨소시엄</a:t>
            </a:r>
            <a:r>
              <a:rPr lang="en-US" altLang="ko-KR" sz="5400"/>
              <a:t> </a:t>
            </a:r>
            <a:r>
              <a:rPr lang="ko-KR" altLang="en-US" sz="5400"/>
              <a:t>결성</a:t>
            </a:r>
          </a:p>
        </p:txBody>
      </p:sp>
      <p:pic>
        <p:nvPicPr>
          <p:cNvPr id="8" name="_x72315688" descr="EMB00001e344ec4"/>
          <p:cNvPicPr/>
          <p:nvPr/>
        </p:nvPicPr>
        <p:blipFill rotWithShape="1">
          <a:blip r:embed="rId2" cstate="print"/>
          <a:srcRect l="3561" r="3204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Tim B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08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ko-KR" sz="1400"/>
              <a:t>World Wide Web Consortium(</a:t>
            </a:r>
            <a:r>
              <a:rPr lang="ko-KR" altLang="ko-KR" sz="1400"/>
              <a:t>웹컨소시엄</a:t>
            </a:r>
            <a:r>
              <a:rPr lang="en-US" altLang="ko-KR" sz="1400"/>
              <a:t>, W3C)</a:t>
            </a:r>
          </a:p>
          <a:p>
            <a:pPr lvl="1"/>
            <a:r>
              <a:rPr lang="en-US" altLang="ko-KR" sz="1400"/>
              <a:t>1994</a:t>
            </a:r>
            <a:r>
              <a:rPr lang="ko-KR" altLang="ko-KR" sz="1400"/>
              <a:t>년</a:t>
            </a:r>
            <a:r>
              <a:rPr lang="en-US" altLang="ko-KR" sz="1400"/>
              <a:t> 10</a:t>
            </a:r>
            <a:r>
              <a:rPr lang="ko-KR" altLang="ko-KR" sz="1400"/>
              <a:t>월 팀 버너스리를 중심으로 </a:t>
            </a:r>
            <a:r>
              <a:rPr lang="ko-KR" altLang="en-US" sz="1400"/>
              <a:t>결성</a:t>
            </a:r>
            <a:endParaRPr lang="en-US" altLang="ko-KR" sz="1400"/>
          </a:p>
          <a:p>
            <a:pPr lvl="1"/>
            <a:r>
              <a:rPr lang="ko-KR" altLang="ko-KR" sz="1400"/>
              <a:t>웹 관련 표준안을 제정하고 이를 확산하</a:t>
            </a:r>
            <a:r>
              <a:rPr lang="ko-KR" altLang="en-US" sz="1400"/>
              <a:t>는 목적</a:t>
            </a:r>
            <a:endParaRPr lang="en-US" altLang="ko-KR" sz="1400"/>
          </a:p>
          <a:p>
            <a:r>
              <a:rPr lang="en-US" altLang="ko-KR" sz="1400"/>
              <a:t>WWW </a:t>
            </a:r>
            <a:r>
              <a:rPr lang="ko-KR" altLang="en-US" sz="1400"/>
              <a:t>운영</a:t>
            </a:r>
            <a:endParaRPr lang="en-US" altLang="ko-KR" sz="1400"/>
          </a:p>
          <a:p>
            <a:pPr lvl="1"/>
            <a:r>
              <a:rPr lang="ko-KR" altLang="ko-KR" sz="1400"/>
              <a:t>미국</a:t>
            </a:r>
            <a:r>
              <a:rPr lang="en-US" altLang="ko-KR" sz="1400"/>
              <a:t> MIT </a:t>
            </a:r>
            <a:r>
              <a:rPr lang="ko-KR" altLang="ko-KR" sz="1400"/>
              <a:t>대학교</a:t>
            </a:r>
            <a:r>
              <a:rPr lang="en-US" altLang="ko-KR" sz="1400"/>
              <a:t>, </a:t>
            </a:r>
            <a:r>
              <a:rPr lang="ko-KR" altLang="ko-KR" sz="1400"/>
              <a:t>유럽</a:t>
            </a:r>
            <a:r>
              <a:rPr lang="en-US" altLang="ko-KR" sz="1400"/>
              <a:t> INRIA </a:t>
            </a:r>
            <a:r>
              <a:rPr lang="ko-KR" altLang="ko-KR" sz="1400"/>
              <a:t>연구소</a:t>
            </a:r>
            <a:r>
              <a:rPr lang="en-US" altLang="ko-KR" sz="1400"/>
              <a:t>, </a:t>
            </a:r>
            <a:r>
              <a:rPr lang="ko-KR" altLang="ko-KR" sz="1400"/>
              <a:t>일본 게이오 대학에 메인 </a:t>
            </a:r>
            <a:r>
              <a:rPr lang="ko-KR" altLang="en-US" sz="1400"/>
              <a:t>호스트 </a:t>
            </a:r>
            <a:r>
              <a:rPr lang="ko-KR" altLang="ko-KR" sz="1400"/>
              <a:t>서버 설치</a:t>
            </a:r>
            <a:endParaRPr lang="en-US" altLang="ko-KR" sz="1400"/>
          </a:p>
          <a:p>
            <a:pPr lvl="1"/>
            <a:r>
              <a:rPr lang="ko-KR" altLang="ko-KR" sz="1400"/>
              <a:t>각 지역</a:t>
            </a:r>
            <a:r>
              <a:rPr lang="ko-KR" altLang="en-US" sz="1400"/>
              <a:t>에 </a:t>
            </a:r>
            <a:r>
              <a:rPr lang="ko-KR" altLang="ko-KR" sz="1400"/>
              <a:t>지역 사무국을</a:t>
            </a:r>
            <a:r>
              <a:rPr lang="en-US" altLang="ko-KR" sz="1400"/>
              <a:t> </a:t>
            </a:r>
            <a:r>
              <a:rPr lang="ko-KR" altLang="ko-KR" sz="1400"/>
              <a:t>운영</a:t>
            </a:r>
            <a:endParaRPr lang="en-US" altLang="ko-KR" sz="1400"/>
          </a:p>
          <a:p>
            <a:pPr lvl="2"/>
            <a:r>
              <a:rPr lang="ko-KR" altLang="ko-KR" sz="1400"/>
              <a:t>우리나라는 한국전자통신연구원에</a:t>
            </a:r>
            <a:r>
              <a:rPr lang="ko-KR" altLang="en-US" sz="1400"/>
              <a:t>서</a:t>
            </a:r>
            <a:r>
              <a:rPr lang="en-US" altLang="ko-KR" sz="1400"/>
              <a:t> W3C </a:t>
            </a:r>
            <a:r>
              <a:rPr lang="ko-KR" altLang="ko-KR" sz="1400"/>
              <a:t>대한</a:t>
            </a:r>
            <a:r>
              <a:rPr lang="ko-KR" altLang="en-US" sz="1400"/>
              <a:t>민</a:t>
            </a:r>
            <a:r>
              <a:rPr lang="ko-KR" altLang="ko-KR" sz="1400"/>
              <a:t>국 사무국</a:t>
            </a:r>
            <a:r>
              <a:rPr lang="en-US" altLang="ko-KR" sz="1400"/>
              <a:t> </a:t>
            </a:r>
            <a:r>
              <a:rPr lang="ko-KR" altLang="en-US" sz="1400"/>
              <a:t>운영</a:t>
            </a:r>
            <a:endParaRPr lang="ko-KR" altLang="ko-KR" sz="1400"/>
          </a:p>
          <a:p>
            <a:pPr lvl="1"/>
            <a:r>
              <a:rPr lang="ko-KR" altLang="ko-KR" sz="1400"/>
              <a:t>전 세계의</a:t>
            </a:r>
            <a:r>
              <a:rPr lang="en-US" altLang="ko-KR" sz="1400"/>
              <a:t> 300</a:t>
            </a:r>
            <a:r>
              <a:rPr lang="ko-KR" altLang="ko-KR" sz="1400"/>
              <a:t>여 개 단체가 회원으로 소속</a:t>
            </a:r>
            <a:endParaRPr lang="en-US" altLang="ko-KR" sz="1400"/>
          </a:p>
          <a:p>
            <a:pPr lvl="2"/>
            <a:r>
              <a:rPr lang="ko-KR" altLang="ko-KR" sz="1400"/>
              <a:t>웹 관련된 기술의 발전에 대해 논의하고 기술 표준안을 </a:t>
            </a:r>
            <a:r>
              <a:rPr lang="ko-KR" altLang="en-US" sz="1400"/>
              <a:t>공동 </a:t>
            </a:r>
            <a:r>
              <a:rPr lang="ko-KR" altLang="ko-KR" sz="1400"/>
              <a:t>개발</a:t>
            </a:r>
            <a:endParaRPr lang="en-US" altLang="ko-KR" sz="1400"/>
          </a:p>
          <a:p>
            <a:pPr lvl="2"/>
            <a:r>
              <a:rPr lang="en-US" altLang="ko-KR" sz="1400"/>
              <a:t>W3C </a:t>
            </a:r>
            <a:r>
              <a:rPr lang="ko-KR" altLang="ko-KR" sz="1400"/>
              <a:t>표</a:t>
            </a:r>
            <a:r>
              <a:rPr lang="ko-KR" altLang="en-US" sz="1400"/>
              <a:t>준은</a:t>
            </a:r>
            <a:r>
              <a:rPr lang="ko-KR" altLang="ko-KR" sz="1400"/>
              <a:t> 국제공인표준과 동등하게 중요한 기준으로 인정</a:t>
            </a:r>
            <a:endParaRPr lang="en-US" altLang="ko-KR" sz="1400"/>
          </a:p>
          <a:p>
            <a:pPr lvl="2"/>
            <a:r>
              <a:rPr lang="ko-KR" altLang="ko-KR" sz="1400"/>
              <a:t>웹 개발자를 위한 정보 공유</a:t>
            </a:r>
            <a:r>
              <a:rPr lang="en-US" altLang="ko-KR" sz="1400"/>
              <a:t>, </a:t>
            </a:r>
            <a:r>
              <a:rPr lang="ko-KR" altLang="ko-KR" sz="1400"/>
              <a:t>다양한 웹 소프트웨어의 개발 및 교육</a:t>
            </a:r>
            <a:endParaRPr lang="en-US" altLang="ko-KR" sz="1400"/>
          </a:p>
          <a:p>
            <a:pPr lvl="1"/>
            <a:r>
              <a:rPr lang="ko-KR" altLang="ko-KR" sz="1400"/>
              <a:t>매년 봄에 정기적인</a:t>
            </a:r>
            <a:r>
              <a:rPr lang="en-US" altLang="ko-KR" sz="1400"/>
              <a:t> WWW </a:t>
            </a:r>
            <a:r>
              <a:rPr lang="ko-KR" altLang="ko-KR" sz="1400"/>
              <a:t>컨퍼런스 개최</a:t>
            </a:r>
            <a:r>
              <a:rPr lang="en-US" altLang="ko-KR" sz="1400"/>
              <a:t>,</a:t>
            </a:r>
            <a:r>
              <a:rPr lang="ko-KR" altLang="ko-KR" sz="1400"/>
              <a:t> 다양한 포럼 운</a:t>
            </a:r>
            <a:r>
              <a:rPr lang="ko-KR" altLang="en-US" sz="1400"/>
              <a:t>영</a:t>
            </a:r>
            <a:endParaRPr lang="en-US" altLang="ko-KR" sz="140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80A6E8-8686-D63C-B193-D6B469A9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FC4B48-5B58-4E16-B75B-F08421952844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029675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AI</a:t>
            </a:r>
            <a:r>
              <a:rPr lang="ko-KR" altLang="en-US" sz="2800" dirty="0"/>
              <a:t>융합대학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:HTML5 </a:t>
            </a:r>
            <a:r>
              <a:rPr lang="ko-KR" altLang="en-US" sz="2800" dirty="0"/>
              <a:t>웹 프로그래밍 입문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sz="2800" dirty="0"/>
              <a:t>금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월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1074D-B839-C636-FCA8-FDDED4A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244A-6370-42D6-95F1-204324AD0613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1.2 HTML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발전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마크업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 및 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역사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1.2.2 HTML5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특징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EBE1B71-9DDB-77BA-E584-AC73E668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E7E0A03-A9BB-4FD6-A10A-E054DF0EF64E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961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/>
              <a:t>마크업 언어 및</a:t>
            </a:r>
            <a:r>
              <a:rPr lang="en-US" altLang="ko-KR"/>
              <a:t> HTML </a:t>
            </a:r>
            <a:r>
              <a:rPr lang="ko-KR" altLang="ko-KR"/>
              <a:t>언어의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58" y="1523408"/>
            <a:ext cx="10515600" cy="4351338"/>
          </a:xfrm>
        </p:spPr>
        <p:txBody>
          <a:bodyPr/>
          <a:lstStyle/>
          <a:p>
            <a:r>
              <a:rPr lang="ko-KR" altLang="en-US" dirty="0"/>
              <a:t>마크업 언어</a:t>
            </a:r>
            <a:r>
              <a:rPr lang="en-US" altLang="ko-KR" dirty="0"/>
              <a:t>(Markup Language)</a:t>
            </a:r>
          </a:p>
          <a:p>
            <a:pPr lvl="1"/>
            <a:r>
              <a:rPr lang="ko-KR" altLang="en-US" dirty="0"/>
              <a:t>인쇄 교정지의 </a:t>
            </a:r>
            <a:r>
              <a:rPr lang="ko-KR" altLang="ko-KR" dirty="0"/>
              <a:t>‘마크</a:t>
            </a:r>
            <a:r>
              <a:rPr lang="en-US" altLang="ko-KR" dirty="0"/>
              <a:t>-</a:t>
            </a:r>
            <a:r>
              <a:rPr lang="ko-KR" altLang="ko-KR" dirty="0"/>
              <a:t>업</a:t>
            </a:r>
            <a:r>
              <a:rPr lang="en-US" altLang="ko-KR" dirty="0"/>
              <a:t>(Mark-up)</a:t>
            </a:r>
            <a:r>
              <a:rPr lang="ko-KR" altLang="ko-KR" dirty="0"/>
              <a:t>’에서 유래 </a:t>
            </a:r>
            <a:endParaRPr lang="en-US" altLang="ko-KR" dirty="0"/>
          </a:p>
          <a:p>
            <a:pPr lvl="1"/>
            <a:r>
              <a:rPr lang="ko-KR" altLang="ko-KR" dirty="0"/>
              <a:t>문서의 속성을 설정하기 위한 마크업을 태그의 형태로 표시</a:t>
            </a:r>
            <a:endParaRPr lang="en-US" altLang="ko-KR" dirty="0"/>
          </a:p>
          <a:p>
            <a:pPr lvl="1"/>
            <a:r>
              <a:rPr lang="ko-KR" altLang="ko-KR" dirty="0"/>
              <a:t>대표적인 마크업 언어</a:t>
            </a:r>
            <a:r>
              <a:rPr lang="en-US" altLang="ko-KR" dirty="0"/>
              <a:t> :</a:t>
            </a:r>
            <a:r>
              <a:rPr lang="ko-KR" altLang="ko-KR" dirty="0"/>
              <a:t> </a:t>
            </a:r>
            <a:r>
              <a:rPr lang="en-US" altLang="ko-KR" dirty="0"/>
              <a:t>SGML, HTML, XML </a:t>
            </a:r>
            <a:r>
              <a:rPr lang="ko-KR" altLang="ko-KR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ko-KR" dirty="0"/>
              <a:t>언어는 </a:t>
            </a:r>
            <a:r>
              <a:rPr lang="en-US" altLang="ko-KR" dirty="0"/>
              <a:t>SGML </a:t>
            </a:r>
            <a:r>
              <a:rPr lang="ko-KR" altLang="ko-KR" dirty="0"/>
              <a:t>표준에 따라 정의</a:t>
            </a:r>
            <a:endParaRPr lang="en-US" altLang="ko-KR" dirty="0"/>
          </a:p>
          <a:p>
            <a:pPr lvl="2"/>
            <a:r>
              <a:rPr lang="ko-KR" altLang="ko-KR" dirty="0"/>
              <a:t>일반 텍스트 형식의 파일로 저장되며 </a:t>
            </a:r>
            <a:r>
              <a:rPr lang="ko-KR" altLang="ko-KR" dirty="0" err="1"/>
              <a:t>확장자는</a:t>
            </a:r>
            <a:r>
              <a:rPr lang="ko-KR" altLang="ko-KR" dirty="0"/>
              <a:t> </a:t>
            </a:r>
            <a:r>
              <a:rPr lang="en-US" altLang="ko-KR" dirty="0"/>
              <a:t>*.html </a:t>
            </a:r>
            <a:r>
              <a:rPr lang="ko-KR" altLang="ko-KR" dirty="0"/>
              <a:t>또는 </a:t>
            </a:r>
            <a:r>
              <a:rPr lang="en-US" altLang="ko-KR" dirty="0"/>
              <a:t>*.</a:t>
            </a:r>
            <a:r>
              <a:rPr lang="en-US" altLang="ko-KR" dirty="0" err="1"/>
              <a:t>htm</a:t>
            </a:r>
            <a:endParaRPr lang="ko-KR" altLang="en-US" dirty="0"/>
          </a:p>
        </p:txBody>
      </p:sp>
      <p:pic>
        <p:nvPicPr>
          <p:cNvPr id="6" name="_x167789312" descr="EMB00001b0c63a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013" y="3941166"/>
            <a:ext cx="3592343" cy="210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167790352"/>
          <p:cNvSpPr>
            <a:spLocks noChangeArrowheads="1"/>
          </p:cNvSpPr>
          <p:nvPr/>
        </p:nvSpPr>
        <p:spPr bwMode="auto">
          <a:xfrm>
            <a:off x="5436961" y="4065748"/>
            <a:ext cx="5333026" cy="2203316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(Mark-Up)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유래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활자의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식자를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위한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수기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형태의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주석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문서의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구조와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내용에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추가적인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의미를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부여하는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규칙을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규정하는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896884C7-7BA9-8A57-1CF1-133BC4C8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2995-727F-4C6B-BF4B-C1D8ECAC6620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1900"/>
              <a:t>SGML(Standard Generalized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1986</a:t>
            </a:r>
            <a:r>
              <a:rPr lang="ko-KR" altLang="ko-KR" sz="1900"/>
              <a:t>년 국제표준기구인 </a:t>
            </a:r>
            <a:r>
              <a:rPr lang="en-US" altLang="ko-KR" sz="1900"/>
              <a:t>ISO</a:t>
            </a:r>
            <a:r>
              <a:rPr lang="ko-KR" altLang="ko-KR" sz="1900"/>
              <a:t>에서 개발 </a:t>
            </a:r>
            <a:endParaRPr lang="en-US" altLang="ko-KR" sz="1900"/>
          </a:p>
          <a:p>
            <a:pPr lvl="2" fontAlgn="base"/>
            <a:r>
              <a:rPr lang="ko-KR" altLang="ko-KR" sz="1900"/>
              <a:t>다양한 형식의 전자문서들의 구조와 내용을 기술하</a:t>
            </a:r>
            <a:r>
              <a:rPr lang="ko-KR" altLang="en-US" sz="1900"/>
              <a:t>는 </a:t>
            </a:r>
            <a:r>
              <a:rPr lang="ko-KR" altLang="ko-KR" sz="1900"/>
              <a:t>국제표준</a:t>
            </a:r>
            <a:endParaRPr lang="en-US" altLang="ko-KR" sz="1900"/>
          </a:p>
          <a:p>
            <a:pPr lvl="1" fontAlgn="base"/>
            <a:r>
              <a:rPr lang="ko-KR" altLang="ko-KR" sz="1900"/>
              <a:t>시스템 및 응용에 독립적으로 문서를 호환하기 위</a:t>
            </a:r>
            <a:r>
              <a:rPr lang="ko-KR" altLang="en-US" sz="1900"/>
              <a:t>한 목적</a:t>
            </a:r>
            <a:r>
              <a:rPr lang="ko-KR" altLang="ko-KR" sz="1900"/>
              <a:t> </a:t>
            </a:r>
            <a:endParaRPr lang="en-US" altLang="ko-KR" sz="1900"/>
          </a:p>
          <a:p>
            <a:pPr lvl="2" fontAlgn="base"/>
            <a:r>
              <a:rPr lang="ko-KR" altLang="ko-KR" sz="1900"/>
              <a:t>전자도서</a:t>
            </a:r>
            <a:r>
              <a:rPr lang="en-US" altLang="ko-KR" sz="1900"/>
              <a:t>, </a:t>
            </a:r>
            <a:r>
              <a:rPr lang="ko-KR" altLang="ko-KR" sz="1900"/>
              <a:t>전자상거래 문서 등 다양한 문서 형식을 정의하는데 사용</a:t>
            </a:r>
            <a:r>
              <a:rPr lang="en-US" altLang="ko-KR" sz="1900"/>
              <a:t> </a:t>
            </a:r>
          </a:p>
          <a:p>
            <a:pPr lvl="2" fontAlgn="base"/>
            <a:r>
              <a:rPr lang="en-US" altLang="ko-KR" sz="1900"/>
              <a:t>HTML</a:t>
            </a:r>
            <a:r>
              <a:rPr lang="ko-KR" altLang="ko-KR" sz="1900"/>
              <a:t>은 </a:t>
            </a:r>
            <a:r>
              <a:rPr lang="en-US" altLang="ko-KR" sz="1900"/>
              <a:t>SGML</a:t>
            </a:r>
            <a:r>
              <a:rPr lang="ko-KR" altLang="ko-KR" sz="1900"/>
              <a:t>로 정의된 문서 형식</a:t>
            </a:r>
            <a:r>
              <a:rPr lang="ko-KR" altLang="en-US" sz="1900"/>
              <a:t>으로 </a:t>
            </a:r>
            <a:r>
              <a:rPr lang="ko-KR" altLang="ko-KR" sz="1900"/>
              <a:t>주로 웹문서 작성</a:t>
            </a:r>
            <a:r>
              <a:rPr lang="ko-KR" altLang="en-US" sz="1900"/>
              <a:t>에 사용</a:t>
            </a:r>
            <a:endParaRPr lang="en-US" altLang="ko-KR" sz="1900"/>
          </a:p>
          <a:p>
            <a:pPr fontAlgn="base"/>
            <a:r>
              <a:rPr lang="en-US" altLang="ko-KR" sz="1900"/>
              <a:t>HTML(HyperText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1994</a:t>
            </a:r>
            <a:r>
              <a:rPr lang="ko-KR" altLang="ko-KR" sz="1900"/>
              <a:t>년 </a:t>
            </a:r>
            <a:r>
              <a:rPr lang="en-US" altLang="ko-KR" sz="1900"/>
              <a:t>HTML </a:t>
            </a:r>
            <a:r>
              <a:rPr lang="ko-KR" altLang="ko-KR" sz="1900"/>
              <a:t>버전 </a:t>
            </a:r>
            <a:r>
              <a:rPr lang="en-US" altLang="ko-KR" sz="1900"/>
              <a:t>2.0, 1997</a:t>
            </a:r>
            <a:r>
              <a:rPr lang="ko-KR" altLang="ko-KR" sz="1900"/>
              <a:t>년 </a:t>
            </a:r>
            <a:r>
              <a:rPr lang="en-US" altLang="ko-KR" sz="1900"/>
              <a:t>HTML 4.0 </a:t>
            </a:r>
            <a:r>
              <a:rPr lang="ko-KR" altLang="ko-KR" sz="1900"/>
              <a:t>버전</a:t>
            </a:r>
            <a:endParaRPr lang="en-US" altLang="ko-KR" sz="1900"/>
          </a:p>
          <a:p>
            <a:pPr lvl="1" fontAlgn="base"/>
            <a:r>
              <a:rPr lang="ko-KR" altLang="ko-KR" sz="1900"/>
              <a:t>배우기 쉽고 사용하기 편리하여 인터넷의 대중화에 매우 큰 기여</a:t>
            </a:r>
            <a:endParaRPr lang="en-US" altLang="ko-KR" sz="1900"/>
          </a:p>
          <a:p>
            <a:pPr lvl="2" fontAlgn="base"/>
            <a:r>
              <a:rPr lang="ko-KR" altLang="ko-KR" sz="1900"/>
              <a:t>반면에 태그가 제한적이고 정교한 페이지를 표현하기에는 부족</a:t>
            </a:r>
            <a:endParaRPr lang="en-US" altLang="ko-KR" sz="1900"/>
          </a:p>
          <a:p>
            <a:pPr lvl="1" fontAlgn="base"/>
            <a:r>
              <a:rPr lang="en-US" altLang="ko-KR" sz="1900"/>
              <a:t>HTML 4.0</a:t>
            </a:r>
            <a:r>
              <a:rPr lang="ko-KR" altLang="ko-KR" sz="1900"/>
              <a:t>에서는 동적 </a:t>
            </a:r>
            <a:r>
              <a:rPr lang="en-US" altLang="ko-KR" sz="1900"/>
              <a:t>HTML (Dynamic HTML) </a:t>
            </a:r>
            <a:r>
              <a:rPr lang="ko-KR" altLang="ko-KR" sz="1900"/>
              <a:t>문서 표현</a:t>
            </a:r>
            <a:endParaRPr lang="en-US" altLang="ko-KR" sz="1900"/>
          </a:p>
          <a:p>
            <a:pPr lvl="2" fontAlgn="base"/>
            <a:r>
              <a:rPr lang="ko-KR" altLang="ko-KR" sz="1900"/>
              <a:t>스타일시트를 설정하는 </a:t>
            </a:r>
            <a:r>
              <a:rPr lang="en-US" altLang="ko-KR" sz="1900"/>
              <a:t>CSS </a:t>
            </a:r>
            <a:r>
              <a:rPr lang="ko-KR" altLang="ko-KR" sz="1900"/>
              <a:t>기능과 상호작용을 코드로 표현하기 위한 자바스크립트</a:t>
            </a:r>
            <a:r>
              <a:rPr lang="en-US" altLang="ko-KR" sz="1900"/>
              <a:t>(Javascript) </a:t>
            </a:r>
            <a:r>
              <a:rPr lang="ko-KR" altLang="ko-KR" sz="1900"/>
              <a:t>언어가 포함</a:t>
            </a:r>
            <a:r>
              <a:rPr lang="en-US" altLang="ko-KR" sz="1900"/>
              <a:t>.</a:t>
            </a:r>
            <a:endParaRPr lang="ko-KR" altLang="ko-KR" sz="19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17FB266-7F23-244E-3DC1-7F0B12A5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4ACDA7-8E3D-4FE0-9C47-F92B5B95B767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0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000"/>
              <a:t>XML(eXtensible Markup Language) </a:t>
            </a:r>
            <a:r>
              <a:rPr lang="ko-KR" altLang="ko-KR" sz="2000"/>
              <a:t>및</a:t>
            </a:r>
            <a:r>
              <a:rPr lang="en-US" altLang="ko-KR" sz="2000"/>
              <a:t> XHTML</a:t>
            </a:r>
            <a:endParaRPr lang="ko-KR" altLang="ko-KR" sz="2000"/>
          </a:p>
          <a:p>
            <a:pPr lvl="1" fontAlgn="base"/>
            <a:r>
              <a:rPr lang="ko-KR" altLang="ko-KR" sz="2000"/>
              <a:t>문서나 자료의 교환이 필요한 경우 새로운 언어가 필요</a:t>
            </a:r>
            <a:r>
              <a:rPr lang="en-US" altLang="ko-KR" sz="2000"/>
              <a:t> </a:t>
            </a:r>
          </a:p>
          <a:p>
            <a:pPr lvl="1" fontAlgn="base"/>
            <a:r>
              <a:rPr lang="en-US" altLang="ko-KR" sz="2000"/>
              <a:t>SGML</a:t>
            </a:r>
            <a:r>
              <a:rPr lang="ko-KR" altLang="ko-KR" sz="2000"/>
              <a:t>을 간소화한 </a:t>
            </a:r>
            <a:r>
              <a:rPr lang="en-US" altLang="ko-KR" sz="2000"/>
              <a:t>XML</a:t>
            </a:r>
            <a:r>
              <a:rPr lang="ko-KR" altLang="ko-KR" sz="2000"/>
              <a:t>이 </a:t>
            </a:r>
            <a:r>
              <a:rPr lang="en-US" altLang="ko-KR" sz="2000"/>
              <a:t>1998</a:t>
            </a:r>
            <a:r>
              <a:rPr lang="ko-KR" altLang="ko-KR" sz="2000"/>
              <a:t>년 제정</a:t>
            </a:r>
            <a:endParaRPr lang="en-US" altLang="ko-KR" sz="2000"/>
          </a:p>
          <a:p>
            <a:pPr lvl="2" fontAlgn="base"/>
            <a:r>
              <a:rPr lang="en-US" altLang="ko-KR" dirty="0"/>
              <a:t>XML </a:t>
            </a:r>
            <a:r>
              <a:rPr lang="ko-KR" altLang="ko-KR" dirty="0"/>
              <a:t>언어</a:t>
            </a:r>
            <a:r>
              <a:rPr lang="ko-KR" altLang="en-US" dirty="0"/>
              <a:t>로 </a:t>
            </a:r>
            <a:r>
              <a:rPr lang="ko-KR" altLang="ko-KR" dirty="0"/>
              <a:t>원하는 문서 형식을 정의하여 다양한 정보를 표현</a:t>
            </a:r>
            <a:r>
              <a:rPr lang="en-US" altLang="ko-KR" dirty="0"/>
              <a:t>/</a:t>
            </a:r>
            <a:r>
              <a:rPr lang="ko-KR" altLang="ko-KR" dirty="0"/>
              <a:t>교환</a:t>
            </a:r>
            <a:endParaRPr lang="en-US" altLang="ko-KR" dirty="0"/>
          </a:p>
          <a:p>
            <a:pPr lvl="1" fontAlgn="base"/>
            <a:r>
              <a:rPr lang="en-US" altLang="ko-KR" sz="2000"/>
              <a:t>HTML </a:t>
            </a:r>
            <a:r>
              <a:rPr lang="ko-KR" altLang="ko-KR" sz="2000"/>
              <a:t>언어도 </a:t>
            </a:r>
            <a:r>
              <a:rPr lang="en-US" altLang="ko-KR" sz="2000"/>
              <a:t>XML</a:t>
            </a:r>
            <a:r>
              <a:rPr lang="ko-KR" altLang="ko-KR" sz="2000"/>
              <a:t>에 기반한 </a:t>
            </a:r>
            <a:r>
              <a:rPr lang="en-US" altLang="ko-KR" sz="2000"/>
              <a:t>XHTML</a:t>
            </a:r>
            <a:r>
              <a:rPr lang="ko-KR" altLang="ko-KR" sz="2000"/>
              <a:t>로 발전</a:t>
            </a:r>
            <a:endParaRPr lang="en-US" altLang="ko-KR" sz="2000"/>
          </a:p>
          <a:p>
            <a:pPr lvl="2" fontAlgn="base"/>
            <a:r>
              <a:rPr lang="en-US" altLang="ko-KR" dirty="0"/>
              <a:t>XHTML 1.0</a:t>
            </a:r>
            <a:r>
              <a:rPr lang="ko-KR" altLang="en-US" dirty="0"/>
              <a:t>은</a:t>
            </a:r>
            <a:r>
              <a:rPr lang="ko-KR" altLang="ko-KR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로 </a:t>
            </a:r>
            <a:r>
              <a:rPr lang="ko-KR" altLang="ko-KR" dirty="0"/>
              <a:t>문서형식</a:t>
            </a:r>
            <a:r>
              <a:rPr lang="ko-KR" altLang="en-US" dirty="0"/>
              <a:t>만</a:t>
            </a:r>
            <a:r>
              <a:rPr lang="ko-KR" altLang="ko-KR" dirty="0"/>
              <a:t> 정의</a:t>
            </a:r>
            <a:r>
              <a:rPr lang="en-US" altLang="ko-KR" dirty="0"/>
              <a:t>, </a:t>
            </a:r>
            <a:r>
              <a:rPr lang="ko-KR" altLang="ko-KR" dirty="0"/>
              <a:t>태그</a:t>
            </a:r>
            <a:r>
              <a:rPr lang="ko-KR" altLang="en-US" dirty="0"/>
              <a:t>는 </a:t>
            </a:r>
            <a:r>
              <a:rPr lang="ko-KR" altLang="ko-KR" dirty="0"/>
              <a:t>그 전의 </a:t>
            </a:r>
            <a:r>
              <a:rPr lang="en-US" altLang="ko-KR" dirty="0"/>
              <a:t>HTML</a:t>
            </a:r>
            <a:r>
              <a:rPr lang="ko-KR" altLang="ko-KR" dirty="0"/>
              <a:t>과 동일</a:t>
            </a:r>
            <a:endParaRPr lang="en-US" altLang="ko-KR" dirty="0"/>
          </a:p>
          <a:p>
            <a:pPr lvl="4" fontAlgn="base"/>
            <a:endParaRPr lang="ko-KR" altLang="ko-KR" sz="2000"/>
          </a:p>
          <a:p>
            <a:pPr fontAlgn="base"/>
            <a:r>
              <a:rPr lang="en-US" altLang="ko-KR" sz="2000"/>
              <a:t>HTML5</a:t>
            </a:r>
            <a:endParaRPr lang="ko-KR" altLang="ko-KR" sz="2000"/>
          </a:p>
          <a:p>
            <a:pPr lvl="1" fontAlgn="base"/>
            <a:r>
              <a:rPr lang="ko-KR" altLang="ko-KR" sz="2000"/>
              <a:t>웹 하이퍼텍스트 워킹그룹</a:t>
            </a:r>
            <a:r>
              <a:rPr lang="en-US" altLang="ko-KR" sz="2000"/>
              <a:t>(WHATWG)</a:t>
            </a:r>
          </a:p>
          <a:p>
            <a:pPr lvl="2" fontAlgn="base"/>
            <a:r>
              <a:rPr lang="ko-KR" altLang="ko-KR" dirty="0"/>
              <a:t>모질라</a:t>
            </a:r>
            <a:r>
              <a:rPr lang="en-US" altLang="ko-KR" dirty="0"/>
              <a:t>, </a:t>
            </a:r>
            <a:r>
              <a:rPr lang="ko-KR" altLang="ko-KR" dirty="0"/>
              <a:t>애플</a:t>
            </a:r>
            <a:r>
              <a:rPr lang="en-US" altLang="ko-KR" dirty="0"/>
              <a:t>, </a:t>
            </a:r>
            <a:r>
              <a:rPr lang="ko-KR" altLang="ko-KR" dirty="0"/>
              <a:t>오페라 등 </a:t>
            </a:r>
            <a:r>
              <a:rPr lang="ko-KR" altLang="ko-KR"/>
              <a:t>웹브라우저</a:t>
            </a:r>
            <a:r>
              <a:rPr lang="ko-KR" altLang="ko-KR" dirty="0"/>
              <a:t> 개발사 주도</a:t>
            </a:r>
            <a:r>
              <a:rPr lang="ko-KR" altLang="en-US" dirty="0"/>
              <a:t>로 </a:t>
            </a:r>
            <a:r>
              <a:rPr lang="en-US" altLang="ko-KR" dirty="0"/>
              <a:t>2006</a:t>
            </a:r>
            <a:r>
              <a:rPr lang="ko-KR" altLang="ko-KR" dirty="0"/>
              <a:t>년 </a:t>
            </a:r>
            <a:r>
              <a:rPr lang="ko-KR" altLang="en-US" dirty="0"/>
              <a:t>결성</a:t>
            </a:r>
            <a:endParaRPr lang="en-US" altLang="ko-KR" dirty="0"/>
          </a:p>
          <a:p>
            <a:pPr lvl="1" fontAlgn="base"/>
            <a:r>
              <a:rPr lang="en-US" altLang="ko-KR" sz="2000"/>
              <a:t>W3C</a:t>
            </a:r>
            <a:r>
              <a:rPr lang="ko-KR" altLang="ko-KR" sz="2000"/>
              <a:t>도 </a:t>
            </a:r>
            <a:r>
              <a:rPr lang="en-US" altLang="ko-KR" sz="2000"/>
              <a:t>WHATWG</a:t>
            </a:r>
            <a:r>
              <a:rPr lang="ko-KR" altLang="ko-KR" sz="2000"/>
              <a:t>과 협력하여 </a:t>
            </a:r>
            <a:r>
              <a:rPr lang="en-US" altLang="ko-KR" sz="2000"/>
              <a:t>2007</a:t>
            </a:r>
            <a:r>
              <a:rPr lang="ko-KR" altLang="en-US" sz="2000"/>
              <a:t>년 </a:t>
            </a:r>
            <a:r>
              <a:rPr lang="en-US" altLang="ko-KR" sz="2000"/>
              <a:t>HTML5 </a:t>
            </a:r>
            <a:r>
              <a:rPr lang="ko-KR" altLang="ko-KR" sz="2000"/>
              <a:t>워킹그룹 신</a:t>
            </a:r>
            <a:r>
              <a:rPr lang="ko-KR" altLang="en-US" sz="2000"/>
              <a:t>설</a:t>
            </a:r>
            <a:endParaRPr lang="ko-KR" altLang="ko-KR" sz="2000"/>
          </a:p>
          <a:p>
            <a:pPr lvl="1" fontAlgn="base"/>
            <a:r>
              <a:rPr lang="en-US" altLang="ko-KR" sz="2000"/>
              <a:t>2014</a:t>
            </a:r>
            <a:r>
              <a:rPr lang="ko-KR" altLang="ko-KR" sz="2000"/>
              <a:t>년 </a:t>
            </a:r>
            <a:r>
              <a:rPr lang="en-US" altLang="ko-KR" sz="2000"/>
              <a:t>10</a:t>
            </a:r>
            <a:r>
              <a:rPr lang="ko-KR" altLang="en-US" sz="2000"/>
              <a:t>월 </a:t>
            </a:r>
            <a:r>
              <a:rPr lang="en-US" altLang="ko-KR" sz="2000"/>
              <a:t>28</a:t>
            </a:r>
            <a:r>
              <a:rPr lang="ko-KR" altLang="en-US" sz="2000"/>
              <a:t>일 </a:t>
            </a:r>
            <a:r>
              <a:rPr lang="ko-KR" altLang="ko-KR" sz="2000"/>
              <a:t>최종 표준안 </a:t>
            </a:r>
            <a:r>
              <a:rPr lang="ko-KR" altLang="en-US" sz="2000"/>
              <a:t>확정</a:t>
            </a:r>
            <a:endParaRPr lang="en-US" altLang="ko-KR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D48AA3-9747-1C68-721E-8B1BDE10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105C27A-C0C3-42F2-A188-5AB95228E7FA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481" y="996465"/>
            <a:ext cx="10515600" cy="4351338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ko-KR" dirty="0"/>
              <a:t>의 발전 역사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_x135571144" descr="EMB000017043a1a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350" y="1510197"/>
            <a:ext cx="9281107" cy="4565139"/>
          </a:xfrm>
          <a:prstGeom prst="rect">
            <a:avLst/>
          </a:prstGeom>
          <a:noFill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2F6C33-5745-9A7F-DBDC-B42DDD51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1127-81EE-4CEE-9FBB-2AAA31266E5D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5901600" cy="1481328"/>
          </a:xfrm>
        </p:spPr>
        <p:txBody>
          <a:bodyPr anchor="b">
            <a:normAutofit/>
          </a:bodyPr>
          <a:lstStyle/>
          <a:p>
            <a:r>
              <a:rPr lang="en-US" altLang="ko-KR" sz="5000" dirty="0"/>
              <a:t>HTML5 </a:t>
            </a:r>
            <a:r>
              <a:rPr lang="ko-KR" altLang="ko-KR" sz="5000" dirty="0"/>
              <a:t>언어의 특징</a:t>
            </a:r>
            <a:endParaRPr lang="ko-KR" altLang="en-US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fontAlgn="base"/>
            <a:r>
              <a:rPr lang="en-US" altLang="ko-KR" sz="1200" dirty="0"/>
              <a:t>HTML 4.0 </a:t>
            </a:r>
            <a:r>
              <a:rPr lang="ko-KR" altLang="ko-KR" sz="1200" dirty="0"/>
              <a:t>이후 </a:t>
            </a:r>
            <a:r>
              <a:rPr lang="ko-KR" altLang="en-US" sz="1200" dirty="0"/>
              <a:t>요구사항</a:t>
            </a:r>
            <a:endParaRPr lang="en-US" altLang="ko-KR" sz="1200" dirty="0"/>
          </a:p>
          <a:p>
            <a:pPr lvl="1" fontAlgn="base"/>
            <a:r>
              <a:rPr lang="ko-KR" altLang="ko-KR" sz="1200" dirty="0"/>
              <a:t>다양한 인터페이스</a:t>
            </a:r>
            <a:r>
              <a:rPr lang="en-US" altLang="ko-KR" sz="1200" dirty="0"/>
              <a:t>, </a:t>
            </a:r>
            <a:r>
              <a:rPr lang="ko-KR" altLang="ko-KR" sz="1200" dirty="0"/>
              <a:t>다양한 형식의 미디어 파일</a:t>
            </a:r>
            <a:r>
              <a:rPr lang="en-US" altLang="ko-KR" sz="1200" dirty="0"/>
              <a:t>, </a:t>
            </a:r>
            <a:r>
              <a:rPr lang="ko-KR" altLang="ko-KR" sz="1200" dirty="0"/>
              <a:t>비동기 처리</a:t>
            </a:r>
          </a:p>
          <a:p>
            <a:pPr lvl="1"/>
            <a:r>
              <a:rPr lang="ko-KR" altLang="ko-KR" sz="1200" dirty="0"/>
              <a:t>웹 표준 기술을 사용하자는 시도</a:t>
            </a:r>
            <a:endParaRPr lang="en-US" altLang="ko-KR" sz="1200" dirty="0"/>
          </a:p>
          <a:p>
            <a:pPr lvl="2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 개발</a:t>
            </a:r>
            <a:r>
              <a:rPr lang="ko-KR" altLang="en-US" sz="1200" dirty="0"/>
              <a:t>에 </a:t>
            </a:r>
            <a:r>
              <a:rPr lang="en-US" altLang="ko-KR" sz="1200" dirty="0"/>
              <a:t>XML, CSS, </a:t>
            </a:r>
            <a:r>
              <a:rPr lang="ko-KR" altLang="ko-KR" sz="1200" dirty="0"/>
              <a:t>자바스크립트</a:t>
            </a:r>
            <a:r>
              <a:rPr lang="en-US" altLang="ko-KR" sz="1200" dirty="0"/>
              <a:t> </a:t>
            </a:r>
            <a:r>
              <a:rPr lang="ko-KR" altLang="en-US" sz="1200" dirty="0"/>
              <a:t>등 이용</a:t>
            </a:r>
            <a:endParaRPr lang="en-US" altLang="ko-KR" sz="1200" dirty="0"/>
          </a:p>
          <a:p>
            <a:r>
              <a:rPr lang="en-US" altLang="ko-KR" sz="1200" dirty="0"/>
              <a:t>HTML5</a:t>
            </a:r>
            <a:r>
              <a:rPr lang="ko-KR" altLang="en-US" sz="1200" dirty="0"/>
              <a:t>의 방향</a:t>
            </a:r>
            <a:endParaRPr lang="en-US" altLang="ko-KR" sz="1200" dirty="0"/>
          </a:p>
          <a:p>
            <a:pPr lvl="1"/>
            <a:r>
              <a:rPr lang="ko-KR" altLang="ko-KR" sz="1200" dirty="0"/>
              <a:t>마크업에 보다 의미를 부여</a:t>
            </a:r>
            <a:r>
              <a:rPr lang="en-US" altLang="ko-KR" sz="1200" dirty="0"/>
              <a:t>, </a:t>
            </a:r>
            <a:r>
              <a:rPr lang="ko-KR" altLang="ko-KR" sz="1200" dirty="0"/>
              <a:t>스타일은 분리하</a:t>
            </a:r>
            <a:r>
              <a:rPr lang="ko-KR" altLang="en-US" sz="1200" dirty="0"/>
              <a:t>도록</a:t>
            </a:r>
            <a:r>
              <a:rPr lang="en-US" altLang="ko-KR" sz="1200" dirty="0"/>
              <a:t> CSS3</a:t>
            </a:r>
            <a:r>
              <a:rPr lang="ko-KR" altLang="ko-KR" sz="1200" dirty="0"/>
              <a:t> 활용 </a:t>
            </a:r>
            <a:endParaRPr lang="en-US" altLang="ko-KR" sz="1200" dirty="0"/>
          </a:p>
          <a:p>
            <a:pPr lvl="1"/>
            <a:r>
              <a:rPr lang="ko-KR" altLang="ko-KR" sz="1200" dirty="0"/>
              <a:t>플러그인</a:t>
            </a:r>
            <a:r>
              <a:rPr lang="en-US" altLang="ko-KR" sz="1200" dirty="0"/>
              <a:t> </a:t>
            </a:r>
            <a:r>
              <a:rPr lang="ko-KR" altLang="en-US" sz="1200" dirty="0"/>
              <a:t>대신 </a:t>
            </a:r>
            <a:r>
              <a:rPr lang="ko-KR" altLang="ko-KR" sz="1200" dirty="0"/>
              <a:t>웹 표준을 적용하</a:t>
            </a:r>
            <a:r>
              <a:rPr lang="ko-KR" altLang="en-US" sz="1200" dirty="0"/>
              <a:t>도록 </a:t>
            </a:r>
            <a:r>
              <a:rPr lang="en-US" altLang="ko-KR" sz="1200" dirty="0"/>
              <a:t>SVG, MathML </a:t>
            </a:r>
            <a:r>
              <a:rPr lang="ko-KR" altLang="ko-KR" sz="1200" dirty="0"/>
              <a:t>지원</a:t>
            </a:r>
            <a:r>
              <a:rPr lang="en-US" altLang="ko-KR" sz="1200" dirty="0"/>
              <a:t> </a:t>
            </a:r>
          </a:p>
          <a:p>
            <a:pPr lvl="1"/>
            <a:r>
              <a:rPr lang="ko-KR" altLang="ko-KR" sz="1200" dirty="0"/>
              <a:t>인터랙션 개발을 위해 자바스크립트를 지원</a:t>
            </a:r>
            <a:endParaRPr lang="en-US" altLang="ko-KR" sz="1200" dirty="0"/>
          </a:p>
          <a:p>
            <a:pPr lvl="1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</a:t>
            </a:r>
            <a:r>
              <a:rPr lang="ko-KR" altLang="en-US" sz="1200" dirty="0"/>
              <a:t>의 </a:t>
            </a:r>
            <a:r>
              <a:rPr lang="ko-KR" altLang="ko-KR" sz="1200" dirty="0"/>
              <a:t>개발</a:t>
            </a:r>
            <a:r>
              <a:rPr lang="ko-KR" altLang="en-US" sz="1200" dirty="0"/>
              <a:t>을 </a:t>
            </a:r>
            <a:r>
              <a:rPr lang="ko-KR" altLang="ko-KR" sz="1200" dirty="0"/>
              <a:t>위하여 다양한</a:t>
            </a:r>
            <a:r>
              <a:rPr lang="en-US" altLang="ko-KR" sz="1200" dirty="0"/>
              <a:t> API</a:t>
            </a:r>
            <a:r>
              <a:rPr lang="ko-KR" altLang="ko-KR" sz="1200" dirty="0"/>
              <a:t>를 제공</a:t>
            </a:r>
            <a:endParaRPr lang="en-US" altLang="ko-KR" sz="1200" dirty="0"/>
          </a:p>
          <a:p>
            <a:pPr lvl="2"/>
            <a:r>
              <a:rPr lang="ko-KR" altLang="ko-KR" sz="1200" dirty="0"/>
              <a:t>특히 위치관련 및 오프라인 등 </a:t>
            </a:r>
            <a:br>
              <a:rPr lang="en-US" altLang="ko-KR" sz="1200" dirty="0"/>
            </a:br>
            <a:r>
              <a:rPr lang="ko-KR" altLang="ko-KR" sz="1200" dirty="0"/>
              <a:t>모바일 환경까지 고려한</a:t>
            </a:r>
            <a:r>
              <a:rPr lang="en-US" altLang="ko-KR" sz="1200" dirty="0"/>
              <a:t> API</a:t>
            </a:r>
            <a:r>
              <a:rPr lang="ko-KR" altLang="ko-KR" sz="1200" dirty="0"/>
              <a:t> 제공</a:t>
            </a:r>
            <a:endParaRPr lang="ko-KR" altLang="en-US" sz="1200" dirty="0"/>
          </a:p>
        </p:txBody>
      </p:sp>
      <p:pic>
        <p:nvPicPr>
          <p:cNvPr id="4" name="_x32511232" descr="EMB000009cc3c74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099048" y="2305833"/>
            <a:ext cx="5458968" cy="2246333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473B2-E4D1-7560-D02E-85B843E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75039FA-9A69-4501-8EE4-D35ECAA99B86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ko-KR" dirty="0"/>
              <a:t>강화된 </a:t>
            </a:r>
            <a:r>
              <a:rPr lang="ko-KR" altLang="en-US" dirty="0" err="1"/>
              <a:t>마크업</a:t>
            </a:r>
            <a:r>
              <a:rPr lang="ko-KR" altLang="en-US" dirty="0"/>
              <a:t> 요소</a:t>
            </a:r>
          </a:p>
        </p:txBody>
      </p:sp>
      <p:graphicFrame>
        <p:nvGraphicFramePr>
          <p:cNvPr id="19" name="내용 개체 틀 2">
            <a:extLst>
              <a:ext uri="{FF2B5EF4-FFF2-40B4-BE49-F238E27FC236}">
                <a16:creationId xmlns:a16="http://schemas.microsoft.com/office/drawing/2014/main" id="{31F55F72-DC3B-B4F7-006F-537748BB21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9711" y="1484784"/>
          <a:ext cx="10515600" cy="4768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8316948" y="319598"/>
            <a:ext cx="3532191" cy="2467393"/>
            <a:chOff x="4571999" y="1844824"/>
            <a:chExt cx="2886321" cy="201622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571999" y="18448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&lt;header&gt;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571999" y="2132856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</a:t>
              </a:r>
              <a:r>
                <a:rPr lang="en-US" altLang="ko-KR" sz="1200" dirty="0" err="1">
                  <a:latin typeface="Consolas" pitchFamily="49" charset="0"/>
                </a:rPr>
                <a:t>nav</a:t>
              </a:r>
              <a:r>
                <a:rPr lang="en-US" altLang="ko-KR" sz="1200" dirty="0">
                  <a:latin typeface="Consolas" pitchFamily="49" charset="0"/>
                </a:rPr>
                <a:t>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1999" y="36450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&lt;footer&gt;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571999" y="2420888"/>
              <a:ext cx="1794199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&lt;article&gt;</a:t>
              </a: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516216" y="2420888"/>
              <a:ext cx="936104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&lt;aside&gt;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16015" y="278092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16015" y="314096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</p:grpSp>
      <p:pic>
        <p:nvPicPr>
          <p:cNvPr id="13" name="_x159703920" descr="EMB000010d43dd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244" y="4409332"/>
            <a:ext cx="2165045" cy="21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159702160" descr="DRW000010d43dfa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20378" y="5355883"/>
            <a:ext cx="993140" cy="1234059"/>
          </a:xfrm>
          <a:prstGeom prst="rect">
            <a:avLst/>
          </a:prstGeom>
          <a:noFill/>
        </p:spPr>
      </p:pic>
      <p:pic>
        <p:nvPicPr>
          <p:cNvPr id="15" name="_x159702480" descr="DRW000010d43dfc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87677" y="4386928"/>
            <a:ext cx="1501078" cy="742861"/>
          </a:xfrm>
          <a:prstGeom prst="rect">
            <a:avLst/>
          </a:prstGeom>
          <a:noFill/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7" name="날짜 개체 틀 16">
            <a:extLst>
              <a:ext uri="{FF2B5EF4-FFF2-40B4-BE49-F238E27FC236}">
                <a16:creationId xmlns:a16="http://schemas.microsoft.com/office/drawing/2014/main" id="{189A9A07-E1CE-B04F-687A-B48EA605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C318-6640-4326-80B3-94A573FD3350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altLang="ko-KR"/>
              <a:t>(2) CSS3</a:t>
            </a:r>
            <a:r>
              <a:rPr lang="ko-KR" altLang="ko-KR"/>
              <a:t>의 완전 지원</a:t>
            </a:r>
            <a:r>
              <a:rPr lang="en-US" altLang="ko-KR"/>
              <a:t> [4~5</a:t>
            </a:r>
            <a:r>
              <a:rPr lang="ko-KR" altLang="ko-KR"/>
              <a:t>장</a:t>
            </a:r>
            <a:r>
              <a:rPr lang="en-US" altLang="ko-KR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1400"/>
              <a:t>스타일시트</a:t>
            </a:r>
            <a:r>
              <a:rPr lang="en-US" altLang="ko-KR" sz="1400"/>
              <a:t>(Stylesheet)</a:t>
            </a:r>
          </a:p>
          <a:p>
            <a:pPr lvl="1" fontAlgn="base"/>
            <a:r>
              <a:rPr lang="ko-KR" altLang="ko-KR" sz="1400"/>
              <a:t>웹 문서의 외형 스타일을 </a:t>
            </a:r>
            <a:r>
              <a:rPr lang="ko-KR" altLang="en-US" sz="1400"/>
              <a:t>지정</a:t>
            </a:r>
            <a:r>
              <a:rPr lang="ko-KR" altLang="ko-KR" sz="1400"/>
              <a:t>하는 언어</a:t>
            </a:r>
            <a:endParaRPr lang="en-US" altLang="ko-KR" sz="1400"/>
          </a:p>
          <a:p>
            <a:pPr lvl="1" fontAlgn="base"/>
            <a:r>
              <a:rPr lang="en-US" altLang="ko-KR" sz="1400"/>
              <a:t>HTML </a:t>
            </a:r>
            <a:r>
              <a:rPr lang="ko-KR" altLang="ko-KR" sz="1400"/>
              <a:t>문서에</a:t>
            </a:r>
            <a:r>
              <a:rPr lang="ko-KR" altLang="en-US" sz="1400"/>
              <a:t>는 </a:t>
            </a:r>
            <a:r>
              <a:rPr lang="ko-KR" altLang="ko-KR" sz="1400"/>
              <a:t>일반적으로</a:t>
            </a:r>
            <a:r>
              <a:rPr lang="en-US" altLang="ko-KR" sz="1400"/>
              <a:t> CSS(Cascading Style Sheet)</a:t>
            </a:r>
            <a:r>
              <a:rPr lang="ko-KR" altLang="ko-KR" sz="1400"/>
              <a:t>가 사용</a:t>
            </a:r>
            <a:endParaRPr lang="en-US" altLang="ko-KR" sz="1400"/>
          </a:p>
          <a:p>
            <a:pPr lvl="1" fontAlgn="base"/>
            <a:r>
              <a:rPr lang="en-US" altLang="ko-KR" sz="1400"/>
              <a:t>1996 CSS1, 1998</a:t>
            </a:r>
            <a:r>
              <a:rPr lang="ko-KR" altLang="ko-KR" sz="1400"/>
              <a:t> </a:t>
            </a:r>
            <a:r>
              <a:rPr lang="en-US" altLang="ko-KR" sz="1400"/>
              <a:t>CSS2, 2005</a:t>
            </a:r>
            <a:r>
              <a:rPr lang="ko-KR" altLang="ko-KR" sz="1400"/>
              <a:t>년 이후 </a:t>
            </a:r>
            <a:r>
              <a:rPr lang="en-US" altLang="ko-KR" sz="1400"/>
              <a:t>CSS3</a:t>
            </a:r>
            <a:r>
              <a:rPr lang="ko-KR" altLang="en-US" sz="1400"/>
              <a:t>는</a:t>
            </a:r>
            <a:r>
              <a:rPr lang="en-US" altLang="ko-KR" sz="1400"/>
              <a:t> </a:t>
            </a:r>
            <a:r>
              <a:rPr lang="ko-KR" altLang="ko-KR" sz="1400"/>
              <a:t>모듈별</a:t>
            </a:r>
            <a:r>
              <a:rPr lang="ko-KR" altLang="en-US" sz="1400"/>
              <a:t>로</a:t>
            </a:r>
            <a:r>
              <a:rPr lang="ko-KR" altLang="ko-KR" sz="1400"/>
              <a:t> 개발 중</a:t>
            </a:r>
          </a:p>
          <a:p>
            <a:pPr fontAlgn="base"/>
            <a:r>
              <a:rPr lang="en-US" altLang="ko-KR" sz="1400"/>
              <a:t>HTML5</a:t>
            </a:r>
            <a:r>
              <a:rPr lang="ko-KR" altLang="ko-KR" sz="1400"/>
              <a:t>에서는</a:t>
            </a:r>
            <a:r>
              <a:rPr lang="en-US" altLang="ko-KR" sz="1400"/>
              <a:t> CSS1, CSS2, CSS3</a:t>
            </a:r>
            <a:r>
              <a:rPr lang="ko-KR" altLang="en-US" sz="1400"/>
              <a:t>까지</a:t>
            </a:r>
            <a:r>
              <a:rPr lang="ko-KR" altLang="ko-KR" sz="1400"/>
              <a:t> 완전히 지원</a:t>
            </a:r>
            <a:endParaRPr lang="en-US" altLang="ko-KR" sz="1400"/>
          </a:p>
          <a:p>
            <a:pPr lvl="1" fontAlgn="base"/>
            <a:r>
              <a:rPr lang="ko-KR" altLang="ko-KR" sz="1400"/>
              <a:t>기존</a:t>
            </a:r>
            <a:r>
              <a:rPr lang="en-US" altLang="ko-KR" sz="1400"/>
              <a:t> CSS</a:t>
            </a:r>
            <a:r>
              <a:rPr lang="ko-KR" altLang="ko-KR" sz="1400"/>
              <a:t>는 주로 텍스트</a:t>
            </a:r>
            <a:r>
              <a:rPr lang="en-US" altLang="ko-KR" sz="1400"/>
              <a:t>, </a:t>
            </a:r>
            <a:r>
              <a:rPr lang="ko-KR" altLang="ko-KR" sz="1400"/>
              <a:t>배경 및 색상</a:t>
            </a:r>
            <a:r>
              <a:rPr lang="en-US" altLang="ko-KR" sz="1400"/>
              <a:t>, </a:t>
            </a:r>
            <a:r>
              <a:rPr lang="ko-KR" altLang="ko-KR" sz="1400"/>
              <a:t>목록</a:t>
            </a:r>
            <a:r>
              <a:rPr lang="en-US" altLang="ko-KR" sz="1400"/>
              <a:t>, </a:t>
            </a:r>
            <a:r>
              <a:rPr lang="ko-KR" altLang="ko-KR" sz="1400"/>
              <a:t>박스모델 등</a:t>
            </a:r>
            <a:r>
              <a:rPr lang="en-US" altLang="ko-KR" sz="1400"/>
              <a:t> </a:t>
            </a:r>
            <a:r>
              <a:rPr lang="ko-KR" altLang="en-US" sz="1400"/>
              <a:t>속성</a:t>
            </a:r>
            <a:endParaRPr lang="en-US" altLang="ko-KR" sz="1400"/>
          </a:p>
          <a:p>
            <a:pPr lvl="1" fontAlgn="base"/>
            <a:r>
              <a:rPr lang="en-US" altLang="ko-KR" sz="1400"/>
              <a:t>CSS3</a:t>
            </a:r>
            <a:r>
              <a:rPr lang="ko-KR" altLang="ko-KR" sz="1400"/>
              <a:t>에는 더욱 다양한 스타일 지정 기능을 포함</a:t>
            </a:r>
            <a:endParaRPr lang="en-US" altLang="ko-KR" sz="1400"/>
          </a:p>
          <a:p>
            <a:pPr lvl="1" fontAlgn="base"/>
            <a:r>
              <a:rPr lang="ko-KR" altLang="ko-KR" sz="1400"/>
              <a:t>예제 화면 </a:t>
            </a:r>
            <a:endParaRPr lang="en-US" altLang="ko-KR" sz="1400"/>
          </a:p>
          <a:p>
            <a:pPr lvl="2" fontAlgn="base"/>
            <a:r>
              <a:rPr lang="ko-KR" altLang="ko-KR" sz="1400"/>
              <a:t>박스의 모서리 처리</a:t>
            </a:r>
            <a:r>
              <a:rPr lang="en-US" altLang="ko-KR" sz="1400"/>
              <a:t>, </a:t>
            </a:r>
            <a:r>
              <a:rPr lang="ko-KR" altLang="ko-KR" sz="1400"/>
              <a:t>그림자 효과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다단</a:t>
            </a:r>
            <a:r>
              <a:rPr lang="en-US" altLang="ko-KR" sz="1400"/>
              <a:t>(multi-column) </a:t>
            </a:r>
            <a:r>
              <a:rPr lang="ko-KR" altLang="ko-KR" sz="1400"/>
              <a:t>지정</a:t>
            </a:r>
            <a:r>
              <a:rPr lang="en-US" altLang="ko-KR" sz="1400"/>
              <a:t>, </a:t>
            </a:r>
            <a:r>
              <a:rPr lang="ko-KR" altLang="ko-KR" sz="1400"/>
              <a:t>텍스트의 그림자</a:t>
            </a:r>
            <a:r>
              <a:rPr lang="en-US" altLang="ko-KR" sz="1400"/>
              <a:t>, </a:t>
            </a:r>
          </a:p>
          <a:p>
            <a:pPr marL="914400" lvl="2" indent="0" fontAlgn="base">
              <a:buNone/>
            </a:pPr>
            <a:r>
              <a:rPr lang="en-US" altLang="ko-KR" sz="1400"/>
              <a:t>  </a:t>
            </a:r>
            <a:r>
              <a:rPr lang="ko-KR" altLang="en-US" sz="1400"/>
              <a:t> 콘텐츠</a:t>
            </a:r>
            <a:r>
              <a:rPr lang="en-US" altLang="ko-KR" sz="1400"/>
              <a:t> </a:t>
            </a:r>
            <a:r>
              <a:rPr lang="ko-KR" altLang="en-US" sz="1400"/>
              <a:t>위치 지정</a:t>
            </a:r>
            <a:r>
              <a:rPr lang="en-US" altLang="ko-KR" sz="1400"/>
              <a:t>,</a:t>
            </a:r>
            <a:r>
              <a:rPr lang="ko-KR" altLang="ko-KR" sz="1400"/>
              <a:t> 등 다양한 효과</a:t>
            </a:r>
            <a:endParaRPr lang="en-US" altLang="ko-KR" sz="1400"/>
          </a:p>
          <a:p>
            <a:pPr lvl="2" fontAlgn="base"/>
            <a:r>
              <a:rPr lang="ko-KR" altLang="ko-KR" sz="1400"/>
              <a:t>이 외에도 장면 변환</a:t>
            </a:r>
            <a:r>
              <a:rPr lang="en-US" altLang="ko-KR" sz="1400"/>
              <a:t>(transition), </a:t>
            </a:r>
            <a:r>
              <a:rPr lang="ko-KR" altLang="ko-KR" sz="1400"/>
              <a:t>애니메이션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사용자 인터페이스에 관련된 속성</a:t>
            </a:r>
          </a:p>
        </p:txBody>
      </p:sp>
      <p:pic>
        <p:nvPicPr>
          <p:cNvPr id="4" name="_x159965912" descr="EMB000010d43dc8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719367" y="2692162"/>
            <a:ext cx="4788505" cy="2741418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CB3AEB-6B67-505A-F4FF-7562A13E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A29CD3-89E6-4C8E-A289-9CB2D8763603}" type="datetime1">
              <a:rPr lang="ko-KR" altLang="en-US" sz="1000"/>
              <a:pPr>
                <a:spcAft>
                  <a:spcPts val="600"/>
                </a:spcAft>
              </a:pPr>
              <a:t>2024-03-04</a:t>
            </a:fld>
            <a:endParaRPr lang="ko-KR" altLang="en-US" sz="1000"/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1000"/>
              <a:t>웹프로그래밍</a:t>
            </a:r>
            <a:r>
              <a:rPr lang="en-US" altLang="ko-KR" sz="1000"/>
              <a:t>1 </a:t>
            </a:r>
            <a:r>
              <a:rPr lang="ko-KR" altLang="en-US" sz="1000"/>
              <a:t>제</a:t>
            </a:r>
            <a:r>
              <a:rPr lang="en-US" altLang="ko-KR" sz="1000"/>
              <a:t>1</a:t>
            </a:r>
            <a:r>
              <a:rPr lang="ko-KR" altLang="en-US" sz="1000"/>
              <a:t>주 강의</a:t>
            </a:r>
            <a:r>
              <a:rPr lang="en-US" altLang="ko-KR" sz="1000"/>
              <a:t>, </a:t>
            </a:r>
            <a:r>
              <a:rPr lang="ko-KR" altLang="en-US" sz="1000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z="1000"/>
              <a:pPr>
                <a:spcAft>
                  <a:spcPts val="600"/>
                </a:spcAft>
              </a:pPr>
              <a:t>27</a:t>
            </a:fld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6962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/>
              <a:t>(3) </a:t>
            </a:r>
            <a:r>
              <a:rPr lang="ko-KR" altLang="ko-KR" sz="5400"/>
              <a:t>다양한</a:t>
            </a:r>
            <a:r>
              <a:rPr lang="en-US" altLang="ko-KR" sz="5400"/>
              <a:t> API </a:t>
            </a:r>
            <a:r>
              <a:rPr lang="ko-KR" altLang="ko-KR" sz="5400"/>
              <a:t>지원</a:t>
            </a:r>
            <a:r>
              <a:rPr lang="en-US" altLang="ko-KR" sz="5400"/>
              <a:t>[11~13</a:t>
            </a:r>
            <a:r>
              <a:rPr lang="ko-KR" altLang="ko-KR" sz="5400"/>
              <a:t>장</a:t>
            </a:r>
            <a:r>
              <a:rPr lang="en-US" altLang="ko-KR" sz="5400"/>
              <a:t>]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 </a:t>
            </a:r>
            <a:r>
              <a:rPr lang="ko-KR" altLang="en-US" sz="2200"/>
              <a:t>애</a:t>
            </a:r>
            <a:r>
              <a:rPr lang="ko-KR" altLang="ko-KR" sz="2200"/>
              <a:t>플리케이션 개발에 많은 도움을 줄 수 있는 다양한</a:t>
            </a:r>
            <a:r>
              <a:rPr lang="en-US" altLang="ko-KR" sz="2200"/>
              <a:t> API(Application Programming Interface)</a:t>
            </a:r>
            <a:r>
              <a:rPr lang="ko-KR" altLang="ko-KR" sz="2200"/>
              <a:t> 제공</a:t>
            </a:r>
            <a:endParaRPr lang="en-US" altLang="ko-KR" sz="2200"/>
          </a:p>
          <a:p>
            <a:pPr lvl="1"/>
            <a:r>
              <a:rPr lang="ko-KR" altLang="en-US" sz="2200"/>
              <a:t>자바스크립트로 구현 가능</a:t>
            </a:r>
            <a:endParaRPr lang="en-US" altLang="ko-KR" sz="2200"/>
          </a:p>
          <a:p>
            <a:pPr lvl="1"/>
            <a:r>
              <a:rPr lang="en-US" altLang="ko-KR" sz="2200"/>
              <a:t>&lt;video&gt;</a:t>
            </a:r>
            <a:r>
              <a:rPr lang="ko-KR" altLang="ko-KR" sz="2200"/>
              <a:t>와</a:t>
            </a:r>
            <a:r>
              <a:rPr lang="en-US" altLang="ko-KR" sz="2200"/>
              <a:t> &lt;audio&gt; </a:t>
            </a:r>
            <a:r>
              <a:rPr lang="ko-KR" altLang="en-US" sz="2200"/>
              <a:t>요소</a:t>
            </a:r>
            <a:r>
              <a:rPr lang="ko-KR" altLang="ko-KR" sz="2200"/>
              <a:t>를 제어하는</a:t>
            </a:r>
            <a:r>
              <a:rPr lang="en-US" altLang="ko-KR" sz="2200"/>
              <a:t> API </a:t>
            </a:r>
          </a:p>
          <a:p>
            <a:pPr lvl="1"/>
            <a:r>
              <a:rPr lang="en-US" altLang="ko-KR" sz="2200"/>
              <a:t>&lt;canvas&gt; </a:t>
            </a:r>
            <a:r>
              <a:rPr lang="ko-KR" altLang="en-US" sz="2200"/>
              <a:t>요소</a:t>
            </a:r>
            <a:r>
              <a:rPr lang="ko-KR" altLang="ko-KR" sz="2200"/>
              <a:t>에 그림을 그리는</a:t>
            </a:r>
            <a:r>
              <a:rPr lang="en-US" altLang="ko-KR" sz="2200"/>
              <a:t> API </a:t>
            </a:r>
            <a:r>
              <a:rPr lang="ko-KR" altLang="ko-KR" sz="2200"/>
              <a:t> </a:t>
            </a:r>
            <a:r>
              <a:rPr lang="ko-KR" altLang="en-US" sz="2200"/>
              <a:t>등</a:t>
            </a:r>
            <a:endParaRPr lang="en-US" altLang="ko-KR" sz="2200"/>
          </a:p>
          <a:p>
            <a:r>
              <a:rPr lang="ko-KR" altLang="ko-KR" sz="2200"/>
              <a:t>별도의 사양으로 분리된 </a:t>
            </a:r>
            <a:r>
              <a:rPr lang="en-US" altLang="ko-KR" sz="2200"/>
              <a:t>API</a:t>
            </a:r>
          </a:p>
          <a:p>
            <a:pPr lvl="1"/>
            <a:r>
              <a:rPr lang="ko-KR" altLang="ko-KR" sz="2200"/>
              <a:t>드래그앤 드롭</a:t>
            </a:r>
            <a:r>
              <a:rPr lang="en-US" altLang="ko-KR" sz="2200"/>
              <a:t>(Drag &amp; Drop), </a:t>
            </a:r>
            <a:r>
              <a:rPr lang="ko-KR" altLang="en-US" sz="2200"/>
              <a:t>위치정보</a:t>
            </a:r>
            <a:r>
              <a:rPr lang="en-US" altLang="ko-KR" sz="2200"/>
              <a:t>(Geo-Location), </a:t>
            </a:r>
            <a:r>
              <a:rPr lang="ko-KR" altLang="ko-KR" sz="2200"/>
              <a:t>웹 스토리지</a:t>
            </a:r>
            <a:r>
              <a:rPr lang="en-US" altLang="ko-KR" sz="2200"/>
              <a:t>(Web Storage), </a:t>
            </a:r>
            <a:r>
              <a:rPr lang="ko-KR" altLang="ko-KR" sz="2200"/>
              <a:t>웹 소켓</a:t>
            </a:r>
            <a:r>
              <a:rPr lang="en-US" altLang="ko-KR" sz="2200"/>
              <a:t>(Web Sockets), </a:t>
            </a:r>
            <a:r>
              <a:rPr lang="ko-KR" altLang="ko-KR" sz="2200"/>
              <a:t>파일</a:t>
            </a:r>
            <a:r>
              <a:rPr lang="en-US" altLang="ko-KR" sz="2200"/>
              <a:t>(File), </a:t>
            </a:r>
            <a:r>
              <a:rPr lang="ko-KR" altLang="en-US" sz="2200"/>
              <a:t>애플리케이션 캐시 </a:t>
            </a:r>
            <a:r>
              <a:rPr lang="en-US" altLang="ko-KR" sz="2200"/>
              <a:t>(Application Cache), </a:t>
            </a:r>
            <a:r>
              <a:rPr lang="ko-KR" altLang="en-US" sz="2200"/>
              <a:t>인덱스드</a:t>
            </a:r>
            <a:r>
              <a:rPr lang="en-US" altLang="ko-KR" sz="2200"/>
              <a:t> </a:t>
            </a:r>
            <a:r>
              <a:rPr lang="ko-KR" altLang="ko-KR" sz="2200"/>
              <a:t>데이터베이스</a:t>
            </a:r>
            <a:r>
              <a:rPr lang="en-US" altLang="ko-KR" sz="2200"/>
              <a:t>(Indexed Database) </a:t>
            </a:r>
            <a:r>
              <a:rPr lang="ko-KR" altLang="en-US" sz="2200"/>
              <a:t>등</a:t>
            </a:r>
            <a:endParaRPr lang="en-US" altLang="ko-KR" sz="2200"/>
          </a:p>
          <a:p>
            <a:pPr lvl="1"/>
            <a:r>
              <a:rPr lang="ko-KR" altLang="ko-KR" sz="2200"/>
              <a:t>이들 모두가</a:t>
            </a:r>
            <a:r>
              <a:rPr lang="en-US" altLang="ko-KR" sz="2200"/>
              <a:t> HTML5</a:t>
            </a:r>
            <a:r>
              <a:rPr lang="ko-KR" altLang="ko-KR" sz="2200"/>
              <a:t>의 기능</a:t>
            </a:r>
            <a:endParaRPr lang="en-US" altLang="ko-KR" sz="2200"/>
          </a:p>
          <a:p>
            <a:pPr lvl="1"/>
            <a:r>
              <a:rPr lang="ko-KR" altLang="en-US" sz="2200"/>
              <a:t>자바스크립트로 </a:t>
            </a:r>
            <a:r>
              <a:rPr lang="ko-KR" altLang="ko-KR" sz="2200"/>
              <a:t>매우 다양하고 강력한 기능의 웹</a:t>
            </a:r>
            <a:r>
              <a:rPr lang="ko-KR" altLang="en-US" sz="2200"/>
              <a:t>애</a:t>
            </a:r>
            <a:r>
              <a:rPr lang="ko-KR" altLang="ko-KR" sz="2200"/>
              <a:t>플리케이션 구현</a:t>
            </a:r>
            <a:r>
              <a:rPr lang="en-US" altLang="ko-KR" sz="2200"/>
              <a:t> </a:t>
            </a:r>
            <a:r>
              <a:rPr lang="ko-KR" altLang="en-US" sz="2200"/>
              <a:t>가능해짐</a:t>
            </a:r>
            <a:r>
              <a:rPr lang="en-US" altLang="ko-KR" sz="2200"/>
              <a:t> (</a:t>
            </a:r>
            <a:r>
              <a:rPr lang="ko-KR" altLang="ko-KR" sz="2200"/>
              <a:t>자바스크립트는</a:t>
            </a:r>
            <a:r>
              <a:rPr lang="en-US" altLang="ko-KR" sz="2200"/>
              <a:t> 8~10</a:t>
            </a:r>
            <a:r>
              <a:rPr lang="ko-KR" altLang="ko-KR" sz="2200"/>
              <a:t>장에서 설</a:t>
            </a:r>
            <a:r>
              <a:rPr lang="ko-KR" altLang="en-US" sz="2200"/>
              <a:t>명</a:t>
            </a:r>
            <a:r>
              <a:rPr lang="en-US" altLang="ko-KR" sz="2200"/>
              <a:t>)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DCD83B7-5740-78BA-6024-79C6B3C4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D62F16-C3B6-4191-AEE5-DDC1BC075E46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000"/>
              <a:t>(4) </a:t>
            </a:r>
            <a:r>
              <a:rPr lang="ko-KR" altLang="ko-KR" sz="5000"/>
              <a:t>모바일 웹 환경 고려</a:t>
            </a:r>
            <a:r>
              <a:rPr lang="en-US" altLang="ko-KR" sz="5000"/>
              <a:t> [12~14</a:t>
            </a:r>
            <a:r>
              <a:rPr lang="ko-KR" altLang="ko-KR" sz="5000"/>
              <a:t>장 </a:t>
            </a:r>
            <a:r>
              <a:rPr lang="en-US" altLang="ko-KR" sz="5000"/>
              <a:t>]</a:t>
            </a:r>
            <a:endParaRPr lang="ko-KR" altLang="en-US" sz="50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모바일 환경</a:t>
            </a:r>
            <a:endParaRPr lang="en-US" altLang="ko-KR" sz="2000"/>
          </a:p>
          <a:p>
            <a:pPr lvl="1" fontAlgn="base"/>
            <a:r>
              <a:rPr lang="ko-KR" altLang="ko-KR" sz="2000"/>
              <a:t>일찍부터</a:t>
            </a:r>
            <a:r>
              <a:rPr lang="en-US" altLang="ko-KR" sz="2000"/>
              <a:t> HTML5</a:t>
            </a:r>
            <a:r>
              <a:rPr lang="ko-KR" altLang="ko-KR" sz="2000"/>
              <a:t>를 지원하는 웹브라우저를 탑재</a:t>
            </a:r>
            <a:endParaRPr lang="en-US" altLang="ko-KR" sz="2000"/>
          </a:p>
          <a:p>
            <a:pPr lvl="5" fontAlgn="base"/>
            <a:endParaRPr lang="en-US" altLang="ko-KR" sz="2000"/>
          </a:p>
          <a:p>
            <a:pPr fontAlgn="base"/>
            <a:r>
              <a:rPr lang="ko-KR" altLang="ko-KR" sz="2000"/>
              <a:t>모바일 환경을 위한</a:t>
            </a:r>
            <a:r>
              <a:rPr lang="en-US" altLang="ko-KR" sz="2000"/>
              <a:t> HTML5</a:t>
            </a:r>
            <a:r>
              <a:rPr lang="ko-KR" altLang="ko-KR" sz="2000"/>
              <a:t>의 특별한 기능</a:t>
            </a:r>
            <a:endParaRPr lang="en-US" altLang="ko-KR" sz="2000"/>
          </a:p>
          <a:p>
            <a:pPr lvl="1" fontAlgn="base"/>
            <a:r>
              <a:rPr lang="ko-KR" altLang="en-US" sz="2000"/>
              <a:t>위치정보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위치정보는 </a:t>
            </a:r>
            <a:r>
              <a:rPr lang="ko-KR" altLang="en-US" dirty="0"/>
              <a:t>모바일 애</a:t>
            </a:r>
            <a:r>
              <a:rPr lang="ko-KR" altLang="ko-KR" dirty="0"/>
              <a:t>플리케이션 개발에 최적 활용</a:t>
            </a:r>
            <a:endParaRPr lang="en-US" altLang="ko-KR" dirty="0"/>
          </a:p>
          <a:p>
            <a:pPr lvl="1" fontAlgn="base"/>
            <a:r>
              <a:rPr lang="ko-KR" altLang="ko-KR" sz="2000"/>
              <a:t>오프라인 어플리케이션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모바일 환경에서 접속이 끊기거나 </a:t>
            </a:r>
            <a:r>
              <a:rPr lang="ko-KR" altLang="ko-KR"/>
              <a:t>트래픽</a:t>
            </a:r>
            <a:r>
              <a:rPr lang="ko-KR" altLang="ko-KR" dirty="0"/>
              <a:t> 최적화</a:t>
            </a:r>
            <a:r>
              <a:rPr lang="ko-KR" altLang="en-US" dirty="0"/>
              <a:t>에 긴</a:t>
            </a:r>
            <a:r>
              <a:rPr lang="ko-KR" altLang="ko-KR" dirty="0"/>
              <a:t>요하게 활용</a:t>
            </a:r>
            <a:endParaRPr lang="en-US" altLang="ko-KR" dirty="0"/>
          </a:p>
          <a:p>
            <a:pPr lvl="2" fontAlgn="base"/>
            <a:r>
              <a:rPr lang="ko-KR" altLang="ko-KR" dirty="0"/>
              <a:t>오프라인이 될 경우에 로컬 스토리지</a:t>
            </a:r>
            <a:r>
              <a:rPr lang="en-US" altLang="ko-KR" dirty="0"/>
              <a:t>, </a:t>
            </a:r>
            <a:r>
              <a:rPr lang="ko-KR" altLang="ko-KR" dirty="0"/>
              <a:t>웹 데이터베이스</a:t>
            </a:r>
            <a:r>
              <a:rPr lang="en-US" altLang="ko-KR" dirty="0"/>
              <a:t>, </a:t>
            </a:r>
            <a:r>
              <a:rPr lang="ko-KR" altLang="ko-KR" dirty="0"/>
              <a:t>어플리케이션 캐시 등이 유용하게 활용</a:t>
            </a:r>
            <a:endParaRPr lang="en-US" altLang="ko-KR" dirty="0"/>
          </a:p>
          <a:p>
            <a:pPr lvl="1" fontAlgn="base"/>
            <a:r>
              <a:rPr lang="ko-KR" altLang="ko-KR" sz="2000"/>
              <a:t>새로운 유형의 다양한 입력 폼 지원</a:t>
            </a:r>
            <a:endParaRPr lang="en-US" altLang="ko-KR" sz="2000"/>
          </a:p>
          <a:p>
            <a:pPr lvl="2" fontAlgn="base"/>
            <a:r>
              <a:rPr lang="ko-KR" altLang="ko-KR" dirty="0"/>
              <a:t>모바일 </a:t>
            </a:r>
            <a:r>
              <a:rPr lang="ko-KR" altLang="en-US" dirty="0"/>
              <a:t>애</a:t>
            </a:r>
            <a:r>
              <a:rPr lang="ko-KR" altLang="ko-KR" dirty="0"/>
              <a:t>플리케이션의 사용자 인터페이스 개발 및 사용이 편리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BF27C8B-916F-4627-21E2-A13C2DC7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D6E330-0BE7-45C0-9129-0FFF253F5B8A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A14F-1931-4C61-B652-B5CB69AD6F9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1.3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기본 개념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308041"/>
            <a:ext cx="9144000" cy="909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서버 모델</a:t>
            </a: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1.3.2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전송방식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1.3.3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주소체계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D56126B-6582-DE3C-070C-CE30469D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7106C594-3C8B-441E-B838-DADF56C21971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466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6413044" cy="927264"/>
          </a:xfrm>
        </p:spPr>
        <p:txBody>
          <a:bodyPr anchor="b">
            <a:normAutofit/>
          </a:bodyPr>
          <a:lstStyle/>
          <a:p>
            <a:pPr lvl="0"/>
            <a:r>
              <a:rPr lang="ko-KR" altLang="en-US" sz="5000" dirty="0"/>
              <a:t>클라이언트</a:t>
            </a:r>
            <a:r>
              <a:rPr lang="en-US" altLang="ko-KR" sz="5000" dirty="0"/>
              <a:t>-</a:t>
            </a:r>
            <a:r>
              <a:rPr lang="ko-KR" altLang="en-US" sz="5000" dirty="0"/>
              <a:t>서버 모델</a:t>
            </a:r>
            <a:endParaRPr lang="en-US" altLang="ko-KR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 모델</a:t>
            </a:r>
            <a:r>
              <a:rPr lang="en-US" altLang="ko-KR" sz="1200" dirty="0"/>
              <a:t>(Client-Server Model)</a:t>
            </a:r>
            <a:r>
              <a:rPr lang="ko-KR" altLang="ko-KR" sz="1200" dirty="0"/>
              <a:t>을 기반</a:t>
            </a:r>
            <a:endParaRPr lang="en-US" altLang="ko-KR" sz="1200" dirty="0"/>
          </a:p>
          <a:p>
            <a:pPr lvl="1"/>
            <a:r>
              <a:rPr lang="ko-KR" altLang="en-US" sz="1200" dirty="0"/>
              <a:t>서버</a:t>
            </a:r>
            <a:r>
              <a:rPr lang="en-US" altLang="ko-KR" sz="1200" dirty="0"/>
              <a:t> vs </a:t>
            </a:r>
            <a:r>
              <a:rPr lang="ko-KR" altLang="en-US" sz="1200" dirty="0"/>
              <a:t>클라이언트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</a:t>
            </a:r>
            <a:r>
              <a:rPr lang="en-US" altLang="ko-KR" sz="1200" dirty="0"/>
              <a:t> :</a:t>
            </a:r>
            <a:r>
              <a:rPr lang="ko-KR" altLang="ko-KR" sz="1200" dirty="0"/>
              <a:t> 제공하는 서비스에 적합한 정보들을 </a:t>
            </a:r>
            <a:br>
              <a:rPr lang="en-US" altLang="ko-KR" sz="1200" dirty="0"/>
            </a:br>
            <a:r>
              <a:rPr lang="ko-KR" altLang="ko-KR" sz="1200" dirty="0"/>
              <a:t> 보관하고 이를 외부에 공개해주는 컴퓨터</a:t>
            </a:r>
            <a:endParaRPr lang="en-US" altLang="ko-KR" sz="1200" dirty="0"/>
          </a:p>
          <a:p>
            <a:pPr lvl="2"/>
            <a:r>
              <a:rPr lang="ko-KR" altLang="ko-KR" sz="1200" dirty="0"/>
              <a:t>클라이언트</a:t>
            </a:r>
            <a:r>
              <a:rPr lang="en-US" altLang="ko-KR" sz="1200" dirty="0"/>
              <a:t> : </a:t>
            </a:r>
            <a:r>
              <a:rPr lang="ko-KR" altLang="ko-KR" sz="1200" dirty="0"/>
              <a:t>서버에서 제공하는 정보를 </a:t>
            </a:r>
            <a:br>
              <a:rPr lang="en-US" altLang="ko-KR" sz="1200" dirty="0"/>
            </a:br>
            <a:r>
              <a:rPr lang="ko-KR" altLang="ko-KR" sz="1200" dirty="0"/>
              <a:t>받기 위해 사용자가 작동시키는 컴퓨터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</a:t>
            </a:r>
            <a:r>
              <a:rPr lang="ko-KR" altLang="en-US" sz="1200" dirty="0"/>
              <a:t>에 필요한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 </a:t>
            </a:r>
            <a:r>
              <a:rPr lang="ko-KR" altLang="en-US" sz="1200" dirty="0"/>
              <a:t>역할을 수행하는 서버 </a:t>
            </a:r>
            <a:r>
              <a:rPr lang="ko-KR" altLang="ko-KR" sz="1200" dirty="0"/>
              <a:t>프로그램이</a:t>
            </a:r>
            <a:r>
              <a:rPr lang="en-US" altLang="ko-KR" sz="1200" dirty="0"/>
              <a:t> </a:t>
            </a:r>
            <a:r>
              <a:rPr lang="ko-KR" altLang="en-US" sz="1200" dirty="0"/>
              <a:t>필요</a:t>
            </a:r>
            <a:endParaRPr lang="en-US" altLang="ko-KR" sz="1200" dirty="0"/>
          </a:p>
          <a:p>
            <a:pPr lvl="3"/>
            <a:r>
              <a:rPr lang="ko-KR" altLang="en-US" sz="1200" dirty="0"/>
              <a:t>웹</a:t>
            </a:r>
            <a:r>
              <a:rPr lang="ko-KR" altLang="ko-KR" sz="1200" dirty="0"/>
              <a:t>을 이용하려면 아파치</a:t>
            </a:r>
            <a:r>
              <a:rPr lang="en-US" altLang="ko-KR" sz="1200" dirty="0"/>
              <a:t>(Apache) </a:t>
            </a:r>
            <a:r>
              <a:rPr lang="ko-KR" altLang="ko-KR" sz="1200" dirty="0"/>
              <a:t>또는 </a:t>
            </a:r>
            <a:r>
              <a:rPr lang="en-US" altLang="ko-KR" sz="1200" dirty="0"/>
              <a:t>IIS</a:t>
            </a:r>
            <a:r>
              <a:rPr lang="ko-KR" altLang="ko-KR" sz="1200" dirty="0"/>
              <a:t>라는 웹 서버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서비스를 이용하</a:t>
            </a:r>
            <a:r>
              <a:rPr lang="ko-KR" altLang="en-US" sz="1200" dirty="0"/>
              <a:t>기 위한 </a:t>
            </a:r>
            <a:r>
              <a:rPr lang="ko-KR" altLang="ko-KR" sz="1200" dirty="0"/>
              <a:t>클라이언트 프로그램</a:t>
            </a:r>
            <a:endParaRPr lang="en-US" altLang="ko-KR" sz="1200" dirty="0"/>
          </a:p>
          <a:p>
            <a:pPr lvl="3"/>
            <a:r>
              <a:rPr lang="ko-KR" altLang="ko-KR" sz="1200" dirty="0"/>
              <a:t>크롬</a:t>
            </a:r>
            <a:r>
              <a:rPr lang="en-US" altLang="ko-KR" sz="1200" dirty="0"/>
              <a:t>(chrome)</a:t>
            </a:r>
            <a:r>
              <a:rPr lang="ko-KR" altLang="ko-KR" sz="1200" dirty="0"/>
              <a:t>이나 익스플로러</a:t>
            </a:r>
            <a:r>
              <a:rPr lang="en-US" altLang="ko-KR" sz="1200" dirty="0"/>
              <a:t>(Explorer)</a:t>
            </a:r>
            <a:r>
              <a:rPr lang="ko-KR" altLang="ko-KR" sz="1200" dirty="0"/>
              <a:t>와 같은 </a:t>
            </a:r>
            <a:r>
              <a:rPr lang="ko-KR" altLang="ko-KR" sz="1200" dirty="0" err="1"/>
              <a:t>웹브라우저</a:t>
            </a:r>
            <a:endParaRPr lang="ko-KR" altLang="en-US" sz="1200" dirty="0"/>
          </a:p>
        </p:txBody>
      </p:sp>
      <p:pic>
        <p:nvPicPr>
          <p:cNvPr id="6" name="그림 5" descr="H:\textbook\IT이해\최종파일\6장\6-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8" t="-1657" r="-728" b="-4007"/>
          <a:stretch/>
        </p:blipFill>
        <p:spPr bwMode="auto">
          <a:xfrm>
            <a:off x="5522272" y="1658319"/>
            <a:ext cx="6225443" cy="392107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6FBABD-64C0-5D71-9825-A992C9AD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9A8C23-EF0E-4BF0-B627-5276B8FC8894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3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ko-KR" altLang="en-US" sz="5400"/>
              <a:t>인터넷의 전송방식</a:t>
            </a:r>
            <a:endParaRPr lang="en-US" altLang="ko-KR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TCP/IP </a:t>
            </a:r>
            <a:r>
              <a:rPr lang="ko-KR" altLang="ko-KR" sz="2200"/>
              <a:t>통신 프로토콜 </a:t>
            </a:r>
            <a:endParaRPr lang="en-US" altLang="ko-KR" sz="2200"/>
          </a:p>
          <a:p>
            <a:pPr lvl="1" fontAlgn="base"/>
            <a:r>
              <a:rPr lang="ko-KR" altLang="en-US" sz="2200"/>
              <a:t>인터넷은 </a:t>
            </a:r>
            <a:r>
              <a:rPr lang="ko-KR" altLang="ko-KR" sz="2200"/>
              <a:t>운영체제나 데이터 형식이 다양한 종류의 컴퓨터 연결</a:t>
            </a:r>
            <a:endParaRPr lang="en-US" altLang="ko-KR" sz="2200"/>
          </a:p>
          <a:p>
            <a:pPr lvl="2" fontAlgn="base"/>
            <a:r>
              <a:rPr lang="ko-KR" altLang="ko-KR" sz="2200"/>
              <a:t>모든 컴퓨터에 </a:t>
            </a:r>
            <a:r>
              <a:rPr lang="en-US" altLang="ko-KR" sz="2200"/>
              <a:t>IP </a:t>
            </a:r>
            <a:r>
              <a:rPr lang="ko-KR" altLang="ko-KR" sz="2200"/>
              <a:t>주소를 할당하</a:t>
            </a:r>
            <a:r>
              <a:rPr lang="ko-KR" altLang="en-US" sz="2200"/>
              <a:t>고</a:t>
            </a:r>
            <a:r>
              <a:rPr lang="en-US" altLang="ko-KR" sz="2200"/>
              <a:t>, </a:t>
            </a:r>
            <a:r>
              <a:rPr lang="ko-KR" altLang="ko-KR" sz="2200"/>
              <a:t>데이터를 주고받기 위하여</a:t>
            </a:r>
            <a:r>
              <a:rPr lang="en-US" altLang="ko-KR" sz="2200"/>
              <a:t> </a:t>
            </a:r>
            <a:r>
              <a:rPr lang="ko-KR" altLang="en-US" sz="2200"/>
              <a:t>필요</a:t>
            </a:r>
            <a:endParaRPr lang="en-US" altLang="ko-KR" sz="2200"/>
          </a:p>
          <a:p>
            <a:pPr lvl="1" fontAlgn="base"/>
            <a:r>
              <a:rPr lang="ko-KR" altLang="ko-KR" sz="2200"/>
              <a:t>통신 프로토콜</a:t>
            </a:r>
            <a:r>
              <a:rPr lang="en-US" altLang="ko-KR" sz="2200"/>
              <a:t> :</a:t>
            </a:r>
            <a:r>
              <a:rPr lang="ko-KR" altLang="ko-KR" sz="2200"/>
              <a:t> 컴퓨터간의 통신 규약</a:t>
            </a:r>
            <a:endParaRPr lang="en-US" altLang="ko-KR" sz="2200"/>
          </a:p>
          <a:p>
            <a:pPr lvl="2" fontAlgn="base"/>
            <a:r>
              <a:rPr lang="ko-KR" altLang="ko-KR" sz="2200"/>
              <a:t>컴퓨터 사이에 정보를 전달하기 위하여 필요한 규칙 및 약속의 집합</a:t>
            </a:r>
            <a:endParaRPr lang="en-US" altLang="ko-KR" sz="2200"/>
          </a:p>
          <a:p>
            <a:pPr lvl="1" fontAlgn="base"/>
            <a:r>
              <a:rPr lang="en-US" altLang="ko-KR" sz="2200"/>
              <a:t>TCP(Transmission Control Protocol)</a:t>
            </a:r>
            <a:r>
              <a:rPr lang="ko-KR" altLang="ko-KR" sz="2200"/>
              <a:t> </a:t>
            </a:r>
            <a:endParaRPr lang="en-US" altLang="ko-KR" sz="2200"/>
          </a:p>
          <a:p>
            <a:pPr lvl="2" fontAlgn="base"/>
            <a:r>
              <a:rPr lang="ko-KR" altLang="ko-KR" sz="2200"/>
              <a:t>데이터의 흐름을 제어하고 데이터가 정확한지 확인하는 역할</a:t>
            </a:r>
            <a:endParaRPr lang="en-US" altLang="ko-KR" sz="2200"/>
          </a:p>
          <a:p>
            <a:pPr lvl="2" fontAlgn="base"/>
            <a:r>
              <a:rPr lang="ko-KR" altLang="ko-KR" sz="2200"/>
              <a:t>데이터를 여러 개의 작은 조각으로 나누어 패킷</a:t>
            </a:r>
            <a:r>
              <a:rPr lang="en-US" altLang="ko-KR" sz="2200"/>
              <a:t>(Packet)</a:t>
            </a:r>
            <a:r>
              <a:rPr lang="ko-KR" altLang="ko-KR" sz="2200"/>
              <a:t>이란 정보단위를 생성하고 패킷이 제대로 전송되는지 확인</a:t>
            </a:r>
            <a:endParaRPr lang="en-US" altLang="ko-KR" sz="2200"/>
          </a:p>
          <a:p>
            <a:pPr lvl="1" fontAlgn="base"/>
            <a:r>
              <a:rPr lang="en-US" altLang="ko-KR" sz="2200"/>
              <a:t>IP(Internet Protocol)</a:t>
            </a:r>
          </a:p>
          <a:p>
            <a:pPr lvl="2" fontAlgn="base"/>
            <a:r>
              <a:rPr lang="ko-KR" altLang="ko-KR" sz="2200"/>
              <a:t>데이터를 이동시킬 목적지를 지정하는 역할</a:t>
            </a:r>
            <a:endParaRPr lang="en-US" altLang="ko-KR" sz="2200"/>
          </a:p>
          <a:p>
            <a:pPr lvl="2" fontAlgn="base"/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70DBE5F-998F-8956-AC96-375E1567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2CB3DE-3D6A-47B7-B8B0-7FE088188995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IP(Internet Protocol) </a:t>
            </a:r>
            <a:r>
              <a:rPr lang="ko-KR" altLang="ko-KR" sz="2200"/>
              <a:t>주소</a:t>
            </a:r>
          </a:p>
          <a:p>
            <a:pPr lvl="1" fontAlgn="base"/>
            <a:r>
              <a:rPr lang="ko-KR" altLang="ko-KR" sz="2200"/>
              <a:t>패킷을 어떻게 목적지까지 보낼 것인가에 대한 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우체국에서 편지를 보내기 위한 우편규칙과도 유사</a:t>
            </a:r>
            <a:endParaRPr lang="en-US" altLang="ko-KR" sz="2200"/>
          </a:p>
          <a:p>
            <a:pPr lvl="1" fontAlgn="base"/>
            <a:r>
              <a:rPr lang="en-US" altLang="ko-KR" sz="2200"/>
              <a:t>IP </a:t>
            </a:r>
            <a:r>
              <a:rPr lang="ko-KR" altLang="ko-KR" sz="2200"/>
              <a:t>주소</a:t>
            </a:r>
            <a:r>
              <a:rPr lang="en-US" altLang="ko-KR" sz="2200"/>
              <a:t> : </a:t>
            </a:r>
            <a:r>
              <a:rPr lang="ko-KR" altLang="ko-KR" sz="2200"/>
              <a:t>정보 전송</a:t>
            </a:r>
            <a:r>
              <a:rPr lang="ko-KR" altLang="en-US" sz="2200"/>
              <a:t>을</a:t>
            </a:r>
            <a:r>
              <a:rPr lang="ko-KR" altLang="ko-KR" sz="2200"/>
              <a:t> 위한 주소체계</a:t>
            </a:r>
            <a:r>
              <a:rPr lang="ko-KR" altLang="en-US" sz="2200"/>
              <a:t>로 </a:t>
            </a:r>
            <a:r>
              <a:rPr lang="ko-KR" altLang="ko-KR" sz="2200"/>
              <a:t>숫자로 표현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접속되어 있는 모든 호스트 컴퓨터들은 고유한 </a:t>
            </a:r>
            <a:r>
              <a:rPr lang="en-US" altLang="ko-KR" sz="2200"/>
              <a:t>IP </a:t>
            </a:r>
            <a:r>
              <a:rPr lang="ko-KR" altLang="ko-KR" sz="2200"/>
              <a:t>주소</a:t>
            </a:r>
            <a:endParaRPr lang="en-US" altLang="ko-KR" sz="2200"/>
          </a:p>
          <a:p>
            <a:pPr lvl="2" fontAlgn="base"/>
            <a:r>
              <a:rPr lang="en-US" altLang="ko-KR" sz="2200"/>
              <a:t>222.122.84.200</a:t>
            </a:r>
            <a:r>
              <a:rPr lang="ko-KR" altLang="ko-KR" sz="2200"/>
              <a:t>와 같이 ‘</a:t>
            </a:r>
            <a:r>
              <a:rPr lang="en-US" altLang="ko-KR" sz="2200"/>
              <a:t>.</a:t>
            </a:r>
            <a:r>
              <a:rPr lang="ko-KR" altLang="ko-KR" sz="2200"/>
              <a:t>’으로 구분하여 표현</a:t>
            </a:r>
            <a:endParaRPr lang="en-US" altLang="ko-KR" sz="2200"/>
          </a:p>
          <a:p>
            <a:pPr lvl="1" fontAlgn="base"/>
            <a:r>
              <a:rPr lang="en-US" altLang="ko-KR" sz="2200"/>
              <a:t>IPv4 : 4 </a:t>
            </a:r>
            <a:r>
              <a:rPr lang="ko-KR" altLang="en-US" sz="2200"/>
              <a:t>바이트</a:t>
            </a:r>
            <a:r>
              <a:rPr lang="en-US" altLang="ko-KR" sz="2200"/>
              <a:t> </a:t>
            </a:r>
            <a:r>
              <a:rPr lang="ko-KR" altLang="en-US" sz="2200"/>
              <a:t>주소체계</a:t>
            </a:r>
            <a:endParaRPr lang="en-US" altLang="ko-KR" sz="2200"/>
          </a:p>
          <a:p>
            <a:pPr lvl="2" fontAlgn="base"/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254, </a:t>
            </a:r>
            <a:r>
              <a:rPr lang="ko-KR" altLang="ko-KR" sz="2200"/>
              <a:t>약</a:t>
            </a:r>
            <a:r>
              <a:rPr lang="en-US" altLang="ko-KR" sz="2200"/>
              <a:t> 42</a:t>
            </a:r>
            <a:r>
              <a:rPr lang="ko-KR" altLang="ko-KR" sz="2200"/>
              <a:t>억개의 주소</a:t>
            </a:r>
            <a:r>
              <a:rPr lang="en-US" altLang="ko-KR" sz="2200"/>
              <a:t> </a:t>
            </a:r>
            <a:r>
              <a:rPr lang="ko-KR" altLang="en-US" sz="2200"/>
              <a:t>사용 가능</a:t>
            </a:r>
            <a:endParaRPr lang="en-US" altLang="ko-KR" sz="2200"/>
          </a:p>
          <a:p>
            <a:pPr lvl="1" fontAlgn="base"/>
            <a:r>
              <a:rPr lang="en-US" altLang="ko-KR" sz="2200"/>
              <a:t>IPv6 :</a:t>
            </a:r>
            <a:r>
              <a:rPr lang="ko-KR" altLang="ko-KR" sz="2200"/>
              <a:t> </a:t>
            </a:r>
            <a:r>
              <a:rPr lang="en-US" altLang="ko-KR" sz="2200"/>
              <a:t>16</a:t>
            </a:r>
            <a:r>
              <a:rPr lang="ko-KR" altLang="ko-KR" sz="2200"/>
              <a:t>바이트 </a:t>
            </a:r>
            <a:r>
              <a:rPr lang="ko-KR" altLang="en-US" sz="2200"/>
              <a:t>주소</a:t>
            </a:r>
            <a:r>
              <a:rPr lang="ko-KR" altLang="ko-KR" sz="2200"/>
              <a:t>체계</a:t>
            </a:r>
            <a:endParaRPr lang="en-US" altLang="ko-KR" sz="2200"/>
          </a:p>
          <a:p>
            <a:pPr lvl="2" fontAlgn="base"/>
            <a:r>
              <a:rPr lang="ko-KR" altLang="ko-KR" sz="2200"/>
              <a:t>사물인터넷 시대</a:t>
            </a:r>
            <a:r>
              <a:rPr lang="ko-KR" altLang="en-US" sz="2200"/>
              <a:t>에 </a:t>
            </a:r>
            <a:r>
              <a:rPr lang="ko-KR" altLang="ko-KR" sz="2200"/>
              <a:t>주변의 모든 기기에 인터넷 </a:t>
            </a:r>
            <a:r>
              <a:rPr lang="en-US" altLang="ko-KR" sz="2200"/>
              <a:t>IP </a:t>
            </a:r>
            <a:r>
              <a:rPr lang="ko-KR" altLang="ko-KR" sz="2200"/>
              <a:t>주소 할당</a:t>
            </a:r>
            <a:r>
              <a:rPr lang="ko-KR" altLang="en-US" sz="2200"/>
              <a:t>할</a:t>
            </a:r>
            <a:r>
              <a:rPr lang="ko-KR" altLang="ko-KR" sz="2200"/>
              <a:t> 필요</a:t>
            </a:r>
            <a:endParaRPr lang="en-US" altLang="ko-KR" sz="2200"/>
          </a:p>
          <a:p>
            <a:pPr lvl="2" fontAlgn="base"/>
            <a:r>
              <a:rPr lang="en-US" altLang="ko-KR" sz="2200"/>
              <a:t>2</a:t>
            </a:r>
            <a:r>
              <a:rPr lang="en-US" altLang="ko-KR" sz="2200" baseline="30000"/>
              <a:t>8x16 </a:t>
            </a:r>
            <a:r>
              <a:rPr lang="en-US" altLang="ko-KR" sz="2200"/>
              <a:t>=2</a:t>
            </a:r>
            <a:r>
              <a:rPr lang="en-US" altLang="ko-KR" sz="2200" baseline="30000"/>
              <a:t>128</a:t>
            </a:r>
            <a:r>
              <a:rPr lang="en-US" altLang="ko-KR" sz="2200"/>
              <a:t> </a:t>
            </a:r>
            <a:r>
              <a:rPr lang="ko-KR" altLang="ko-KR" sz="2200"/>
              <a:t>개의 충분한 개수의 주소를 사용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F2DCE22-B373-CF42-0608-108AE91C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1A2CAE-9171-4A48-8D5A-3DA7525B3DD9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HTTP </a:t>
            </a:r>
            <a:r>
              <a:rPr lang="ko-KR" altLang="ko-KR" sz="2200"/>
              <a:t>서비스 프로토콜</a:t>
            </a:r>
          </a:p>
          <a:p>
            <a:pPr lvl="1" fontAlgn="base"/>
            <a:r>
              <a:rPr lang="en-US" altLang="ko-KR" sz="2200"/>
              <a:t>TCP/IP </a:t>
            </a:r>
            <a:r>
              <a:rPr lang="ko-KR" altLang="ko-KR" sz="2200"/>
              <a:t>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연결</a:t>
            </a:r>
            <a:r>
              <a:rPr lang="ko-KR" altLang="en-US" sz="2200"/>
              <a:t>된</a:t>
            </a:r>
            <a:r>
              <a:rPr lang="ko-KR" altLang="ko-KR" sz="2200"/>
              <a:t> 시스템 사이에 데이터를 송수신하는</a:t>
            </a:r>
            <a:r>
              <a:rPr lang="en-US" altLang="ko-KR" sz="2200"/>
              <a:t> </a:t>
            </a:r>
            <a:r>
              <a:rPr lang="ko-KR" altLang="ko-KR" sz="2200"/>
              <a:t>통신규약</a:t>
            </a:r>
            <a:endParaRPr lang="en-US" altLang="ko-KR" sz="2200"/>
          </a:p>
          <a:p>
            <a:pPr lvl="1" fontAlgn="base"/>
            <a:r>
              <a:rPr lang="ko-KR" altLang="ko-KR" sz="2200"/>
              <a:t>인터넷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다양한 인터넷 애플리케이션 서비스</a:t>
            </a:r>
            <a:r>
              <a:rPr lang="ko-KR" altLang="en-US" sz="2200"/>
              <a:t>를 위한 프로토콜 필요</a:t>
            </a:r>
            <a:endParaRPr lang="en-US" altLang="ko-KR" sz="2200"/>
          </a:p>
          <a:p>
            <a:pPr lvl="2" fontAlgn="base"/>
            <a:r>
              <a:rPr lang="ko-KR" altLang="ko-KR" sz="2200"/>
              <a:t>서버와 클라이언트 컴퓨터 사이에 서비스를 위한 데이터 통신 규약</a:t>
            </a:r>
            <a:endParaRPr lang="en-US" altLang="ko-KR" sz="2200"/>
          </a:p>
          <a:p>
            <a:pPr lvl="2" fontAlgn="base"/>
            <a:r>
              <a:rPr lang="en-US" altLang="ko-KR" sz="2200"/>
              <a:t>HTTP, FTP, Telnet, Mailto </a:t>
            </a:r>
            <a:r>
              <a:rPr lang="ko-KR" altLang="ko-KR" sz="2200"/>
              <a:t>등</a:t>
            </a:r>
            <a:endParaRPr lang="en-US" altLang="ko-KR" sz="2200"/>
          </a:p>
          <a:p>
            <a:pPr lvl="1" fontAlgn="base"/>
            <a:r>
              <a:rPr lang="en-US" altLang="ko-KR" sz="2200"/>
              <a:t>HTTP(HyperText Transfer Protocol)</a:t>
            </a:r>
          </a:p>
          <a:p>
            <a:pPr lvl="2" fontAlgn="base"/>
            <a:r>
              <a:rPr lang="ko-KR" altLang="ko-KR" sz="2200"/>
              <a:t>웹에서 가장 기본적으로 사용하는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웹 서버와 웹 브라우저 사이에 하이퍼텍스트 문서를 </a:t>
            </a:r>
            <a:r>
              <a:rPr lang="ko-KR" altLang="en-US" sz="2200"/>
              <a:t>위한 </a:t>
            </a:r>
            <a:r>
              <a:rPr lang="ko-KR" altLang="ko-KR" sz="2200"/>
              <a:t>통신규약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07B4530-8FF1-3ADC-9248-9FCE7DD8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6E844E-E5D6-4AA8-8EFC-F195A92A4EDF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주소체계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09" y="1399421"/>
            <a:ext cx="10515600" cy="4551928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도메인 이름</a:t>
            </a:r>
            <a:r>
              <a:rPr lang="en-US" altLang="ko-KR" dirty="0"/>
              <a:t>(Domain Name)</a:t>
            </a:r>
            <a:endParaRPr lang="ko-KR" altLang="ko-KR" dirty="0"/>
          </a:p>
          <a:p>
            <a:pPr lvl="1"/>
            <a:r>
              <a:rPr lang="en-US" altLang="ko-KR" dirty="0"/>
              <a:t>IP </a:t>
            </a:r>
            <a:r>
              <a:rPr lang="ko-KR" altLang="ko-KR" dirty="0"/>
              <a:t>주소는 숫자로 구성되어 있어서 이용</a:t>
            </a:r>
            <a:r>
              <a:rPr lang="en-US" altLang="ko-KR" dirty="0"/>
              <a:t>/</a:t>
            </a:r>
            <a:r>
              <a:rPr lang="ko-KR" altLang="ko-KR" dirty="0"/>
              <a:t>기억하기 불편</a:t>
            </a:r>
            <a:endParaRPr lang="en-US" altLang="ko-KR" dirty="0"/>
          </a:p>
          <a:p>
            <a:pPr lvl="1"/>
            <a:r>
              <a:rPr lang="ko-KR" altLang="ko-KR" dirty="0"/>
              <a:t>도메인 이름</a:t>
            </a:r>
            <a:r>
              <a:rPr lang="en-US" altLang="ko-KR" dirty="0"/>
              <a:t> : </a:t>
            </a:r>
            <a:r>
              <a:rPr lang="ko-KR" altLang="ko-KR" dirty="0"/>
              <a:t>쉽게 기억할 수 있도록 </a:t>
            </a:r>
            <a:r>
              <a:rPr lang="en-US" altLang="ko-KR" dirty="0"/>
              <a:t>IP</a:t>
            </a:r>
            <a:r>
              <a:rPr lang="ko-KR" altLang="en-US" dirty="0"/>
              <a:t>주소를 </a:t>
            </a:r>
            <a:r>
              <a:rPr lang="ko-KR" altLang="ko-KR" dirty="0"/>
              <a:t>문자로 대체</a:t>
            </a:r>
            <a:endParaRPr lang="en-US" altLang="ko-KR" dirty="0"/>
          </a:p>
          <a:p>
            <a:pPr lvl="2"/>
            <a:r>
              <a:rPr lang="ko-KR" altLang="ko-KR" dirty="0"/>
              <a:t>각 호스트 컴퓨터는 하나씩의 </a:t>
            </a:r>
            <a:r>
              <a:rPr lang="en-US" altLang="ko-KR" dirty="0"/>
              <a:t>IP </a:t>
            </a:r>
            <a:r>
              <a:rPr lang="ko-KR" altLang="ko-KR" dirty="0"/>
              <a:t>주소와 도메인 이름</a:t>
            </a:r>
            <a:r>
              <a:rPr lang="en-US" altLang="ko-KR" dirty="0"/>
              <a:t> </a:t>
            </a:r>
            <a:r>
              <a:rPr lang="ko-KR" altLang="en-US" dirty="0"/>
              <a:t>보유</a:t>
            </a:r>
            <a:endParaRPr lang="en-US" altLang="ko-KR" dirty="0"/>
          </a:p>
          <a:p>
            <a:pPr lvl="2"/>
            <a:r>
              <a:rPr lang="ko-KR" altLang="ko-KR" dirty="0"/>
              <a:t>도메인 이름 서버</a:t>
            </a:r>
            <a:r>
              <a:rPr lang="en-US" altLang="ko-KR" dirty="0"/>
              <a:t>(Domain Name Server)</a:t>
            </a:r>
            <a:r>
              <a:rPr lang="ko-KR" altLang="ko-KR" dirty="0"/>
              <a:t> </a:t>
            </a:r>
            <a:r>
              <a:rPr lang="en-US" altLang="ko-KR" dirty="0"/>
              <a:t>: </a:t>
            </a:r>
            <a:r>
              <a:rPr lang="ko-KR" altLang="ko-KR" dirty="0"/>
              <a:t>도메인 이름을 </a:t>
            </a:r>
            <a:r>
              <a:rPr lang="en-US" altLang="ko-KR" dirty="0"/>
              <a:t>IP</a:t>
            </a:r>
            <a:r>
              <a:rPr lang="ko-KR" altLang="ko-KR" dirty="0"/>
              <a:t>주소로 변환</a:t>
            </a:r>
          </a:p>
          <a:p>
            <a:pPr lvl="1"/>
            <a:r>
              <a:rPr lang="ko-KR" altLang="en-US" dirty="0"/>
              <a:t>국가별 도메인 방식</a:t>
            </a:r>
            <a:endParaRPr lang="en-US" altLang="ko-KR" dirty="0"/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</a:t>
            </a:r>
            <a:r>
              <a:rPr lang="en-US" altLang="ko-KR" dirty="0"/>
              <a:t>.</a:t>
            </a:r>
            <a:r>
              <a:rPr lang="ko-KR" altLang="ko-KR" dirty="0"/>
              <a:t>소속국가”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ko-KR" dirty="0"/>
              <a:t>단계 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www.daum.co.kr</a:t>
            </a:r>
          </a:p>
          <a:p>
            <a:pPr lvl="1"/>
            <a:r>
              <a:rPr lang="ko-KR" altLang="ko-KR" dirty="0"/>
              <a:t>일반 도메인 방식</a:t>
            </a:r>
            <a:r>
              <a:rPr lang="en-US" altLang="ko-KR" dirty="0"/>
              <a:t>: </a:t>
            </a:r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단체성격”의 </a:t>
            </a:r>
            <a:r>
              <a:rPr lang="en-US" altLang="ko-KR" dirty="0"/>
              <a:t>3</a:t>
            </a:r>
            <a:r>
              <a:rPr lang="ko-KR" altLang="ko-KR" dirty="0"/>
              <a:t>단계</a:t>
            </a:r>
            <a:endParaRPr lang="en-US" altLang="ko-KR" dirty="0"/>
          </a:p>
          <a:p>
            <a:pPr lvl="2"/>
            <a:r>
              <a:rPr lang="ko-KR" altLang="ko-KR" dirty="0"/>
              <a:t>최상위 도메인이 소속국가가 아</a:t>
            </a:r>
            <a:r>
              <a:rPr lang="ko-KR" altLang="en-US" dirty="0"/>
              <a:t>닌</a:t>
            </a:r>
            <a:r>
              <a:rPr lang="ko-KR" altLang="ko-KR" dirty="0"/>
              <a:t> 단체성격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www.yahoo.com</a:t>
            </a:r>
            <a:r>
              <a:rPr lang="ko-KR" altLang="ko-KR" dirty="0"/>
              <a:t>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 descr="H:\textbook\IT이해\최종파일\6장\6-5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20" y="4071546"/>
            <a:ext cx="4211962" cy="24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D64950-C43A-6CCF-4706-806A775A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317B-70B8-45C3-8A9C-F2E90281DD15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90434" y="591344"/>
            <a:ext cx="9097505" cy="558561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URL(Uniform Resource Locator)</a:t>
            </a:r>
          </a:p>
          <a:p>
            <a:pPr lvl="1"/>
            <a:r>
              <a:rPr lang="ko-KR" altLang="en-US" dirty="0"/>
              <a:t>웹에서</a:t>
            </a:r>
            <a:r>
              <a:rPr lang="en-US" altLang="ko-KR" dirty="0"/>
              <a:t> </a:t>
            </a:r>
            <a:r>
              <a:rPr lang="ko-KR" altLang="en-US" dirty="0"/>
              <a:t>각종 파일 등 자원의 위치를 표시하는 표준</a:t>
            </a:r>
            <a:endParaRPr lang="en-US" altLang="ko-KR" dirty="0"/>
          </a:p>
          <a:p>
            <a:pPr lvl="1"/>
            <a:r>
              <a:rPr lang="ko-KR" altLang="en-US" dirty="0"/>
              <a:t>서버에서 지원되는 다양한 서비스를 표현하도록</a:t>
            </a:r>
            <a:endParaRPr lang="en-US" altLang="ko-KR" dirty="0"/>
          </a:p>
          <a:p>
            <a:pPr lvl="2"/>
            <a:r>
              <a:rPr lang="en-US" altLang="ko-KR" dirty="0"/>
              <a:t>HTTP, FTP, Telnet, mail-to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구성형식</a:t>
            </a:r>
            <a:r>
              <a:rPr lang="en-US" altLang="ko-KR" dirty="0"/>
              <a:t>: “</a:t>
            </a:r>
            <a:r>
              <a:rPr lang="ko-KR" altLang="en-US" dirty="0"/>
              <a:t>서비스프로토콜</a:t>
            </a:r>
            <a:r>
              <a:rPr lang="en-US" altLang="ko-KR" dirty="0"/>
              <a:t>://</a:t>
            </a:r>
            <a:r>
              <a:rPr lang="ko-KR" altLang="en-US" dirty="0"/>
              <a:t>도메인주소</a:t>
            </a:r>
            <a:r>
              <a:rPr lang="en-US" altLang="ko-KR" dirty="0"/>
              <a:t>/</a:t>
            </a:r>
            <a:r>
              <a:rPr lang="ko-KR" altLang="en-US" dirty="0"/>
              <a:t>폴더경로</a:t>
            </a:r>
            <a:r>
              <a:rPr lang="en-US" altLang="ko-KR" dirty="0"/>
              <a:t>/</a:t>
            </a:r>
            <a:r>
              <a:rPr lang="ko-KR" altLang="en-US" dirty="0"/>
              <a:t>파일이름</a:t>
            </a:r>
            <a:r>
              <a:rPr lang="en-US" altLang="ko-KR" dirty="0"/>
              <a:t>”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http://cafe.naver.com/swimmingtraining/10294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ftp://it.sookmyung.ac.kr/~sblim/intro.html</a:t>
            </a:r>
          </a:p>
          <a:p>
            <a:pPr lvl="1"/>
            <a:endParaRPr lang="ko-KR" altLang="en-US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36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44BCB-CA6B-24F0-3700-3A07A9F5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8AA5-0FBC-4CCD-A3BA-3A2185644BCB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1.4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웹브라우저의 종류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웹브라우저의 소개</a:t>
            </a:r>
          </a:p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대표적인 웹브라우저들</a:t>
            </a:r>
            <a:endParaRPr lang="en-US" altLang="ko-KR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C92AC57-CDDA-0085-C2C6-B0678F68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0E6673A-A827-45E2-BFFA-5D447FD010CB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34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웹브라우저의 소개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웹브라우저</a:t>
            </a:r>
            <a:endParaRPr lang="en-US" altLang="ko-KR" sz="2000"/>
          </a:p>
          <a:p>
            <a:pPr lvl="1" fontAlgn="base"/>
            <a:r>
              <a:rPr lang="ko-KR" altLang="ko-KR" sz="2000"/>
              <a:t>사용자 쪽의 클라이언트 소프트웨어</a:t>
            </a:r>
            <a:endParaRPr lang="en-US" altLang="ko-KR" sz="2000"/>
          </a:p>
          <a:p>
            <a:pPr lvl="1" fontAlgn="base"/>
            <a:r>
              <a:rPr lang="ko-KR" altLang="ko-KR" sz="2000"/>
              <a:t>웹서버</a:t>
            </a:r>
            <a:r>
              <a:rPr lang="ko-KR" altLang="en-US" sz="2000"/>
              <a:t>에 있는 </a:t>
            </a:r>
            <a:r>
              <a:rPr lang="ko-KR" altLang="ko-KR" sz="2000"/>
              <a:t>하이퍼텍스트정보를 사용자 화면에 보여주는 역할</a:t>
            </a:r>
            <a:endParaRPr lang="en-US" altLang="ko-KR" sz="2000"/>
          </a:p>
          <a:p>
            <a:pPr lvl="1" fontAlgn="base"/>
            <a:r>
              <a:rPr lang="ko-KR" altLang="ko-KR" sz="2000"/>
              <a:t>하이퍼링크의 내비게이션</a:t>
            </a:r>
            <a:r>
              <a:rPr lang="en-US" altLang="ko-KR" sz="2000"/>
              <a:t>(navigation)</a:t>
            </a:r>
            <a:r>
              <a:rPr lang="ko-KR" altLang="ko-KR" sz="2000"/>
              <a:t>을 도와주는 기능도 포함</a:t>
            </a:r>
            <a:endParaRPr lang="en-US" altLang="ko-KR" sz="2000"/>
          </a:p>
          <a:p>
            <a:pPr lvl="1" fontAlgn="base"/>
            <a:r>
              <a:rPr lang="ko-KR" altLang="ko-KR" sz="2000"/>
              <a:t>텍스트와 이미지 뿐만 아니라 멀티미디어 처리 기능까지 포함</a:t>
            </a:r>
          </a:p>
          <a:p>
            <a:pPr fontAlgn="base"/>
            <a:r>
              <a:rPr lang="ko-KR" altLang="ko-KR" sz="2000"/>
              <a:t>웹은 기술의 발전 속도가 매우 빠른 분야</a:t>
            </a:r>
            <a:endParaRPr lang="en-US" altLang="ko-KR" sz="2000"/>
          </a:p>
          <a:p>
            <a:pPr lvl="1" fontAlgn="base"/>
            <a:r>
              <a:rPr lang="en-US" altLang="ko-KR" sz="2000"/>
              <a:t>dynamic HTML, HTML5, CSS, Javascript, DOM, XML, mobile Web </a:t>
            </a:r>
            <a:r>
              <a:rPr lang="ko-KR" altLang="ko-KR" sz="2000"/>
              <a:t>등</a:t>
            </a:r>
            <a:endParaRPr lang="en-US" altLang="ko-KR" sz="2000"/>
          </a:p>
          <a:p>
            <a:pPr lvl="1" fontAlgn="base"/>
            <a:r>
              <a:rPr lang="ko-KR" altLang="ko-KR" sz="2000"/>
              <a:t>표준안이 정착되기도 전에 새로운 기술이 개발되어 신속히 적용</a:t>
            </a:r>
            <a:endParaRPr lang="en-US" altLang="ko-KR" sz="2000"/>
          </a:p>
          <a:p>
            <a:pPr lvl="2" fontAlgn="base"/>
            <a:r>
              <a:rPr lang="ko-KR" altLang="en-US" dirty="0"/>
              <a:t>웹브라우저는 </a:t>
            </a:r>
            <a:r>
              <a:rPr lang="ko-KR" altLang="ko-KR" dirty="0"/>
              <a:t> 버전에 따라서 제공되는 정보의 종류</a:t>
            </a:r>
            <a:r>
              <a:rPr lang="ko-KR" altLang="en-US" dirty="0"/>
              <a:t>가</a:t>
            </a:r>
            <a:r>
              <a:rPr lang="ko-KR" altLang="ko-KR" dirty="0"/>
              <a:t> </a:t>
            </a:r>
            <a:r>
              <a:rPr lang="ko-KR" altLang="en-US" dirty="0"/>
              <a:t>다르다</a:t>
            </a:r>
            <a:endParaRPr lang="en-US" altLang="ko-KR" dirty="0"/>
          </a:p>
          <a:p>
            <a:r>
              <a:rPr lang="ko-KR" altLang="ko-KR" sz="2000"/>
              <a:t>웹브라우저</a:t>
            </a:r>
            <a:r>
              <a:rPr lang="ko-KR" altLang="en-US" sz="2000"/>
              <a:t>의 특징적인 기능</a:t>
            </a:r>
            <a:endParaRPr lang="en-US" altLang="ko-KR" sz="2000"/>
          </a:p>
          <a:p>
            <a:pPr lvl="1"/>
            <a:r>
              <a:rPr lang="ko-KR" altLang="en-US" sz="2000"/>
              <a:t>다양한 서비스를 위한 </a:t>
            </a:r>
            <a:r>
              <a:rPr lang="ko-KR" altLang="ko-KR" sz="2000"/>
              <a:t>주소 관리 기능이 필요</a:t>
            </a:r>
            <a:r>
              <a:rPr lang="en-US" altLang="ko-KR" sz="2000"/>
              <a:t> </a:t>
            </a:r>
          </a:p>
          <a:p>
            <a:pPr lvl="1"/>
            <a:r>
              <a:rPr lang="ko-KR" altLang="ko-KR" sz="2000"/>
              <a:t>즐겨찾기</a:t>
            </a:r>
            <a:r>
              <a:rPr lang="en-US" altLang="ko-KR" sz="2000"/>
              <a:t>, </a:t>
            </a:r>
            <a:r>
              <a:rPr lang="ko-KR" altLang="ko-KR" sz="2000"/>
              <a:t>저장 및 인쇄</a:t>
            </a:r>
            <a:r>
              <a:rPr lang="en-US" altLang="ko-KR" sz="2000"/>
              <a:t>, </a:t>
            </a:r>
            <a:r>
              <a:rPr lang="ko-KR" altLang="ko-KR" sz="2000"/>
              <a:t>탭</a:t>
            </a:r>
            <a:r>
              <a:rPr lang="en-US" altLang="ko-KR" sz="2000"/>
              <a:t> </a:t>
            </a:r>
            <a:r>
              <a:rPr lang="ko-KR" altLang="ko-KR" sz="2000"/>
              <a:t>보기</a:t>
            </a:r>
            <a:r>
              <a:rPr lang="en-US" altLang="ko-KR" sz="2000"/>
              <a:t>, </a:t>
            </a:r>
            <a:r>
              <a:rPr lang="ko-KR" altLang="ko-KR" sz="2000"/>
              <a:t>소스보기</a:t>
            </a:r>
            <a:r>
              <a:rPr lang="en-US" altLang="ko-KR" sz="2000"/>
              <a:t>, </a:t>
            </a:r>
            <a:r>
              <a:rPr lang="ko-KR" altLang="ko-KR" sz="2000"/>
              <a:t>보안관리 등</a:t>
            </a:r>
            <a:endParaRPr lang="en-US" altLang="ko-KR" sz="2000"/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5B7FDFB-3B1E-BBBF-7616-8C5A5A3A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77A573-F6AD-4145-93B2-F920ED324CB0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대표적인 </a:t>
            </a:r>
            <a:r>
              <a:rPr lang="ko-KR" altLang="ko-KR" dirty="0" err="1"/>
              <a:t>웹브라우저들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83924"/>
            <a:ext cx="10515600" cy="4351338"/>
          </a:xfrm>
        </p:spPr>
        <p:txBody>
          <a:bodyPr/>
          <a:lstStyle/>
          <a:p>
            <a:r>
              <a:rPr lang="ko-KR" altLang="ko-KR" dirty="0"/>
              <a:t>웹브라우저 시장</a:t>
            </a:r>
            <a:r>
              <a:rPr lang="en-US" altLang="ko-KR" dirty="0"/>
              <a:t> </a:t>
            </a:r>
            <a:r>
              <a:rPr lang="ko-KR" altLang="en-US" dirty="0"/>
              <a:t>경쟁</a:t>
            </a:r>
            <a:endParaRPr lang="en-US" altLang="ko-KR" dirty="0"/>
          </a:p>
          <a:p>
            <a:pPr lvl="1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ko-KR" dirty="0"/>
              <a:t>출시</a:t>
            </a:r>
            <a:r>
              <a:rPr lang="en-US" altLang="ko-KR" dirty="0"/>
              <a:t>, </a:t>
            </a:r>
            <a:r>
              <a:rPr lang="ko-KR" altLang="ko-KR" dirty="0"/>
              <a:t>웹의 대중화에 </a:t>
            </a:r>
            <a:r>
              <a:rPr lang="ko-KR" altLang="en-US" dirty="0"/>
              <a:t>큰</a:t>
            </a:r>
            <a:r>
              <a:rPr lang="ko-KR" altLang="ko-KR" dirty="0"/>
              <a:t> 기여</a:t>
            </a:r>
            <a:endParaRPr lang="en-US" altLang="ko-KR" dirty="0"/>
          </a:p>
          <a:p>
            <a:pPr lvl="1"/>
            <a:r>
              <a:rPr lang="en-US" altLang="ko-KR" dirty="0"/>
              <a:t>1998</a:t>
            </a:r>
            <a:r>
              <a:rPr lang="ko-KR" altLang="ko-KR" dirty="0"/>
              <a:t>년</a:t>
            </a:r>
            <a:r>
              <a:rPr lang="ko-KR" altLang="en-US" dirty="0"/>
              <a:t>부터</a:t>
            </a:r>
            <a:r>
              <a:rPr lang="ko-KR" altLang="ko-KR" dirty="0"/>
              <a:t> 당분간 인터넷 </a:t>
            </a:r>
            <a:r>
              <a:rPr lang="ko-KR" altLang="ko-KR" dirty="0" err="1"/>
              <a:t>익스플로러의</a:t>
            </a:r>
            <a:r>
              <a:rPr lang="ko-KR" altLang="ko-KR" dirty="0"/>
              <a:t> 독점체제</a:t>
            </a:r>
            <a:endParaRPr lang="en-US" altLang="ko-KR" dirty="0"/>
          </a:p>
          <a:p>
            <a:pPr lvl="1"/>
            <a:r>
              <a:rPr lang="en-US" altLang="ko-KR" dirty="0"/>
              <a:t>2000</a:t>
            </a:r>
            <a:r>
              <a:rPr lang="ko-KR" altLang="ko-KR" dirty="0"/>
              <a:t>년대 중반 이후 여러 경쟁 제품이 등장</a:t>
            </a:r>
            <a:r>
              <a:rPr lang="en-US" altLang="ko-KR" dirty="0"/>
              <a:t>, </a:t>
            </a:r>
            <a:r>
              <a:rPr lang="ko-KR" altLang="ko-KR" dirty="0"/>
              <a:t>치열한 점유율 경쟁</a:t>
            </a:r>
            <a:endParaRPr lang="en-US" altLang="ko-KR" dirty="0"/>
          </a:p>
          <a:p>
            <a:pPr lvl="2"/>
            <a:r>
              <a:rPr lang="ko-KR" altLang="ko-KR" dirty="0"/>
              <a:t>크롬</a:t>
            </a:r>
            <a:r>
              <a:rPr lang="en-US" altLang="ko-KR" dirty="0"/>
              <a:t>, </a:t>
            </a:r>
            <a:r>
              <a:rPr lang="ko-KR" altLang="ko-KR" dirty="0"/>
              <a:t>인터넷 </a:t>
            </a:r>
            <a:r>
              <a:rPr lang="ko-KR" altLang="ko-KR" dirty="0" err="1"/>
              <a:t>익스플로러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ko-KR" altLang="ko-KR" dirty="0" err="1"/>
              <a:t>파이어폭스</a:t>
            </a:r>
            <a:r>
              <a:rPr lang="en-US" altLang="ko-KR" dirty="0"/>
              <a:t>, </a:t>
            </a:r>
            <a:r>
              <a:rPr lang="ko-KR" altLang="ko-KR" dirty="0"/>
              <a:t>사파리</a:t>
            </a:r>
            <a:r>
              <a:rPr lang="en-US" altLang="ko-KR" dirty="0"/>
              <a:t>, </a:t>
            </a:r>
            <a:r>
              <a:rPr lang="ko-KR" altLang="ko-KR" dirty="0"/>
              <a:t>오페라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D22E77-1D5F-425C-AFAD-05B5DFB6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92" y="3337900"/>
            <a:ext cx="7181719" cy="315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D474C-3B8F-41C8-A4A8-28F2E617E453}"/>
              </a:ext>
            </a:extLst>
          </p:cNvPr>
          <p:cNvSpPr txBox="1"/>
          <p:nvPr/>
        </p:nvSpPr>
        <p:spPr>
          <a:xfrm>
            <a:off x="7318603" y="6356350"/>
            <a:ext cx="1669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http://gs.statcounter.com)</a:t>
            </a:r>
            <a:endParaRPr lang="ko-KR" altLang="en-US" sz="800" dirty="0"/>
          </a:p>
        </p:txBody>
      </p:sp>
      <p:pic>
        <p:nvPicPr>
          <p:cNvPr id="3074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EF500F20-E98B-296C-21B7-EFF41D510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841" y="3429000"/>
            <a:ext cx="1278610" cy="12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rome: 빠르고 안전한 브라우저 - Google Play 앱">
            <a:extLst>
              <a:ext uri="{FF2B5EF4-FFF2-40B4-BE49-F238E27FC236}">
                <a16:creationId xmlns:a16="http://schemas.microsoft.com/office/drawing/2014/main" id="{4A534CBE-36D6-CBE5-3B8B-B5DD40AC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15" y="3337900"/>
            <a:ext cx="1686731" cy="16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ple - 지원 - 다운로드 (KR)">
            <a:extLst>
              <a:ext uri="{FF2B5EF4-FFF2-40B4-BE49-F238E27FC236}">
                <a16:creationId xmlns:a16="http://schemas.microsoft.com/office/drawing/2014/main" id="{D6EA79F0-DE36-1825-BD9C-FC09A3AB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196" y="4915387"/>
            <a:ext cx="1388390" cy="13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refox - Wikipedia">
            <a:extLst>
              <a:ext uri="{FF2B5EF4-FFF2-40B4-BE49-F238E27FC236}">
                <a16:creationId xmlns:a16="http://schemas.microsoft.com/office/drawing/2014/main" id="{27CF9087-8F61-DB37-539A-CB319F41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984" y="4946800"/>
            <a:ext cx="127346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987A336D-ACFD-3691-798B-314D07C6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5859-EFB8-4F7D-A642-831F8F517271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D97-D22A-443B-A212-966CA8D90D78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ko-KR" dirty="0" err="1"/>
              <a:t>구글</a:t>
            </a:r>
            <a:r>
              <a:rPr lang="ko-KR" altLang="ko-KR" dirty="0"/>
              <a:t> 크롬</a:t>
            </a:r>
            <a:r>
              <a:rPr lang="en-US" altLang="ko-KR" dirty="0"/>
              <a:t>(Google Chrome) 		 </a:t>
            </a:r>
            <a:r>
              <a:rPr lang="en-US" altLang="ko-KR" dirty="0">
                <a:hlinkClick r:id="rId2"/>
              </a:rPr>
              <a:t> </a:t>
            </a:r>
            <a:endParaRPr lang="ko-KR" altLang="ko-KR" dirty="0"/>
          </a:p>
          <a:p>
            <a:pPr lvl="1"/>
            <a:r>
              <a:rPr lang="en-US" altLang="ko-KR" dirty="0"/>
              <a:t>2008</a:t>
            </a:r>
            <a:r>
              <a:rPr lang="ko-KR" altLang="ko-KR" dirty="0"/>
              <a:t>년 출시</a:t>
            </a:r>
            <a:r>
              <a:rPr lang="en-US" altLang="ko-KR" dirty="0"/>
              <a:t>, </a:t>
            </a:r>
            <a:r>
              <a:rPr lang="ko-KR" altLang="ko-KR" dirty="0" err="1"/>
              <a:t>오픈소스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endParaRPr lang="en-US" altLang="ko-KR" dirty="0"/>
          </a:p>
          <a:p>
            <a:pPr lvl="1"/>
            <a:r>
              <a:rPr lang="ko-KR" altLang="ko-KR" dirty="0"/>
              <a:t>간단하면서도 효율적인 사용자 인터페이스 제공</a:t>
            </a:r>
            <a:endParaRPr lang="en-US" altLang="ko-KR" dirty="0"/>
          </a:p>
          <a:p>
            <a:pPr lvl="1"/>
            <a:r>
              <a:rPr lang="ko-KR" altLang="ko-KR" dirty="0"/>
              <a:t>웹</a:t>
            </a:r>
            <a:r>
              <a:rPr lang="en-US" altLang="ko-KR" dirty="0"/>
              <a:t> </a:t>
            </a:r>
            <a:r>
              <a:rPr lang="ko-KR" altLang="ko-KR" dirty="0"/>
              <a:t>표준을 준수하는 사이트에 대한 호환성이 우수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모바일 </a:t>
            </a:r>
            <a:r>
              <a:rPr lang="ko-KR" altLang="ko-KR" dirty="0" err="1"/>
              <a:t>안드로이드</a:t>
            </a:r>
            <a:r>
              <a:rPr lang="ko-KR" altLang="ko-KR" dirty="0"/>
              <a:t> 환경과의 호환성으로 </a:t>
            </a:r>
            <a:r>
              <a:rPr lang="ko-KR" altLang="en-US" dirty="0"/>
              <a:t>시장 </a:t>
            </a:r>
            <a:r>
              <a:rPr lang="ko-KR" altLang="ko-KR" dirty="0"/>
              <a:t>점유율 </a:t>
            </a:r>
            <a:r>
              <a:rPr lang="ko-KR" altLang="en-US" dirty="0"/>
              <a:t>선두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인터넷 익스플로러</a:t>
            </a:r>
            <a:r>
              <a:rPr lang="en-US" altLang="ko-KR" dirty="0"/>
              <a:t>(Internet Explorer; IE) </a:t>
            </a:r>
          </a:p>
          <a:p>
            <a:pPr lvl="1"/>
            <a:r>
              <a:rPr lang="ko-KR" altLang="ko-KR" dirty="0"/>
              <a:t>윈도우 </a:t>
            </a:r>
            <a:r>
              <a:rPr lang="en-US" altLang="ko-KR" dirty="0"/>
              <a:t>95 </a:t>
            </a:r>
            <a:r>
              <a:rPr lang="ko-KR" altLang="ko-KR" dirty="0"/>
              <a:t>운영체제에 기본</a:t>
            </a:r>
            <a:r>
              <a:rPr lang="en-US" altLang="ko-KR" dirty="0"/>
              <a:t> </a:t>
            </a:r>
            <a:r>
              <a:rPr lang="ko-KR" altLang="ko-KR" dirty="0"/>
              <a:t>제공</a:t>
            </a:r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ko-KR" dirty="0"/>
              <a:t>후부터 사용자 급격히 증가</a:t>
            </a:r>
            <a:endParaRPr lang="en-US" altLang="ko-KR" dirty="0"/>
          </a:p>
          <a:p>
            <a:pPr lvl="1"/>
            <a:r>
              <a:rPr lang="en-US" altLang="ko-KR" dirty="0"/>
              <a:t>2001</a:t>
            </a:r>
            <a:r>
              <a:rPr lang="ko-KR" altLang="ko-KR" dirty="0"/>
              <a:t>년 발표된 </a:t>
            </a:r>
            <a:r>
              <a:rPr lang="en-US" altLang="ko-KR" dirty="0"/>
              <a:t>6.0 </a:t>
            </a:r>
            <a:r>
              <a:rPr lang="ko-KR" altLang="ko-KR" dirty="0"/>
              <a:t>버전은 시장점유율이 한때 </a:t>
            </a:r>
            <a:r>
              <a:rPr lang="en-US" altLang="ko-KR" dirty="0"/>
              <a:t>95%</a:t>
            </a:r>
            <a:r>
              <a:rPr lang="ko-KR" altLang="ko-KR" dirty="0"/>
              <a:t> 상회</a:t>
            </a:r>
            <a:endParaRPr lang="en-US" altLang="ko-KR" dirty="0"/>
          </a:p>
          <a:p>
            <a:pPr lvl="1"/>
            <a:r>
              <a:rPr lang="ko-KR" altLang="ko-KR" dirty="0" err="1"/>
              <a:t>웹표준</a:t>
            </a:r>
            <a:r>
              <a:rPr lang="ko-KR" altLang="ko-KR" dirty="0"/>
              <a:t> 호환성이 떨어지는 편</a:t>
            </a:r>
            <a:r>
              <a:rPr lang="en-US" altLang="ko-KR" dirty="0"/>
              <a:t>, </a:t>
            </a:r>
            <a:r>
              <a:rPr lang="ko-KR" altLang="en-US" dirty="0"/>
              <a:t>국내의 경우 </a:t>
            </a:r>
            <a:r>
              <a:rPr lang="ko-KR" altLang="ko-KR" dirty="0"/>
              <a:t>액티브</a:t>
            </a:r>
            <a:r>
              <a:rPr lang="en-US" altLang="ko-KR" dirty="0"/>
              <a:t>X </a:t>
            </a:r>
            <a:r>
              <a:rPr lang="ko-KR" altLang="en-US" dirty="0"/>
              <a:t>사용 문제점</a:t>
            </a:r>
            <a:endParaRPr lang="en-US" altLang="ko-KR" dirty="0"/>
          </a:p>
          <a:p>
            <a:pPr lvl="1"/>
            <a:r>
              <a:rPr lang="en-US" altLang="ko-KR" dirty="0"/>
              <a:t>2022</a:t>
            </a:r>
            <a:r>
              <a:rPr lang="ko-KR" altLang="ko-KR" dirty="0"/>
              <a:t>년 </a:t>
            </a:r>
            <a:r>
              <a:rPr lang="en-US" altLang="ko-KR" dirty="0"/>
              <a:t>6</a:t>
            </a:r>
            <a:r>
              <a:rPr lang="ko-KR" altLang="ko-KR" dirty="0"/>
              <a:t>월 </a:t>
            </a:r>
            <a:r>
              <a:rPr lang="en-US" altLang="ko-KR" dirty="0"/>
              <a:t>15</a:t>
            </a:r>
            <a:r>
              <a:rPr lang="ko-KR" altLang="ko-KR" dirty="0"/>
              <a:t>일로 공식 서비스를 종료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ko-KR" dirty="0" err="1"/>
              <a:t>엣지</a:t>
            </a:r>
            <a:r>
              <a:rPr lang="en-US" altLang="ko-KR" dirty="0"/>
              <a:t>(Edge) </a:t>
            </a:r>
            <a:r>
              <a:rPr lang="ko-KR" altLang="ko-KR" dirty="0"/>
              <a:t>브라우저의 사용을 권장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849504-10D2-4CA4-8DD2-1562015A7DD8}"/>
              </a:ext>
            </a:extLst>
          </p:cNvPr>
          <p:cNvGrpSpPr/>
          <p:nvPr/>
        </p:nvGrpSpPr>
        <p:grpSpPr>
          <a:xfrm>
            <a:off x="7817395" y="3939764"/>
            <a:ext cx="1944754" cy="377690"/>
            <a:chOff x="6083630" y="3676238"/>
            <a:chExt cx="2494750" cy="484505"/>
          </a:xfrm>
        </p:grpSpPr>
        <p:pic>
          <p:nvPicPr>
            <p:cNvPr id="4" name="_x163591848" descr="EMB00001c1c669b">
              <a:hlinkClick r:id="rId3"/>
            </p:cNvPr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3630" y="3676238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_x164180904" descr="EMB00001c1c669c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76555" y="3744818"/>
              <a:ext cx="1901825" cy="347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B77942-C8F2-4550-BA02-DDFDBBD9A3B5}"/>
              </a:ext>
            </a:extLst>
          </p:cNvPr>
          <p:cNvGrpSpPr/>
          <p:nvPr/>
        </p:nvGrpSpPr>
        <p:grpSpPr>
          <a:xfrm>
            <a:off x="7985858" y="1870075"/>
            <a:ext cx="2039618" cy="372683"/>
            <a:chOff x="6060774" y="1638364"/>
            <a:chExt cx="2651595" cy="484505"/>
          </a:xfrm>
        </p:grpSpPr>
        <p:pic>
          <p:nvPicPr>
            <p:cNvPr id="10" name="_x163975192" descr="EMB0000157466e5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82274" y="1693291"/>
              <a:ext cx="2030095" cy="37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_x163974472" descr="EMB0000157466e4">
              <a:hlinkClick r:id="rId2"/>
            </p:cNvPr>
            <p:cNvPicPr/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60774" y="1638364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12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FFA932F0-3348-88D5-8ED4-F5731E60B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583" y="3993225"/>
            <a:ext cx="757006" cy="75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AE932A67-7465-8242-F893-F8339F63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8AF4B-1731-4C8B-9B42-29D09A62CD9B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224" y="438526"/>
            <a:ext cx="10917264" cy="5574815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애플 사파리</a:t>
            </a:r>
            <a:r>
              <a:rPr lang="en-US" altLang="ko-KR" dirty="0"/>
              <a:t>(Safari)		 </a:t>
            </a:r>
            <a:endParaRPr lang="ko-KR" altLang="ko-KR" dirty="0"/>
          </a:p>
          <a:p>
            <a:pPr lvl="1" fontAlgn="base"/>
            <a:r>
              <a:rPr lang="en-US" altLang="ko-KR" dirty="0"/>
              <a:t>2003</a:t>
            </a:r>
            <a:r>
              <a:rPr lang="ko-KR" altLang="ko-KR" dirty="0"/>
              <a:t>년 애플이 매킨토시용으로 개발</a:t>
            </a:r>
            <a:endParaRPr lang="en-US" altLang="ko-KR" dirty="0"/>
          </a:p>
          <a:p>
            <a:pPr lvl="1" fontAlgn="base"/>
            <a:r>
              <a:rPr lang="ko-KR" altLang="ko-KR" dirty="0"/>
              <a:t>아이폰</a:t>
            </a:r>
            <a:r>
              <a:rPr lang="en-US" altLang="ko-KR" dirty="0"/>
              <a:t>,</a:t>
            </a:r>
            <a:r>
              <a:rPr lang="ko-KR" altLang="ko-KR" dirty="0"/>
              <a:t> 아이패드 등 </a:t>
            </a:r>
            <a:r>
              <a:rPr lang="ko-KR" altLang="ko-KR" dirty="0" err="1"/>
              <a:t>애플사</a:t>
            </a:r>
            <a:r>
              <a:rPr lang="ko-KR" altLang="ko-KR" dirty="0"/>
              <a:t> 기기에서 동일한 브라우저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ko-KR" dirty="0"/>
              <a:t>사용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r>
              <a:rPr lang="ko-KR" altLang="ko-KR" dirty="0"/>
              <a:t>모질라 파이어폭스</a:t>
            </a:r>
            <a:r>
              <a:rPr lang="en-US" altLang="ko-KR" dirty="0"/>
              <a:t>(Mozilla Firefox) 	 </a:t>
            </a:r>
            <a:endParaRPr lang="ko-KR" altLang="ko-KR" dirty="0"/>
          </a:p>
          <a:p>
            <a:pPr lvl="1"/>
            <a:r>
              <a:rPr lang="ko-KR" altLang="ko-KR" dirty="0"/>
              <a:t>비영리 단체인 모질라 재단에서 </a:t>
            </a:r>
            <a:r>
              <a:rPr lang="en-US" altLang="ko-KR" dirty="0"/>
              <a:t>2004</a:t>
            </a:r>
            <a:r>
              <a:rPr lang="ko-KR" altLang="ko-KR" dirty="0"/>
              <a:t>년 </a:t>
            </a:r>
            <a:r>
              <a:rPr lang="en-US" altLang="ko-KR" dirty="0"/>
              <a:t>1.0</a:t>
            </a:r>
            <a:r>
              <a:rPr lang="ko-KR" altLang="ko-KR" dirty="0"/>
              <a:t>버전 발표</a:t>
            </a:r>
            <a:endParaRPr lang="en-US" altLang="ko-KR" dirty="0"/>
          </a:p>
          <a:p>
            <a:pPr lvl="1"/>
            <a:r>
              <a:rPr lang="ko-KR" altLang="ko-KR" dirty="0"/>
              <a:t>모질라 재단 내에서 자유 소프트웨어 </a:t>
            </a:r>
            <a:r>
              <a:rPr lang="ko-KR" altLang="ko-KR" dirty="0" err="1"/>
              <a:t>웹브라우저로</a:t>
            </a:r>
            <a:r>
              <a:rPr lang="ko-KR" altLang="ko-KR" dirty="0"/>
              <a:t> 개발</a:t>
            </a:r>
            <a:endParaRPr lang="en-US" altLang="ko-KR" dirty="0"/>
          </a:p>
          <a:p>
            <a:pPr lvl="1"/>
            <a:r>
              <a:rPr lang="ko-KR" altLang="ko-KR" dirty="0"/>
              <a:t>다양한 운영체제에서 실행이 가능</a:t>
            </a:r>
            <a:r>
              <a:rPr lang="en-US" altLang="ko-KR" dirty="0"/>
              <a:t>, </a:t>
            </a:r>
            <a:r>
              <a:rPr lang="ko-KR" altLang="ko-KR" dirty="0" err="1"/>
              <a:t>표준준수율이</a:t>
            </a:r>
            <a:r>
              <a:rPr lang="ko-KR" altLang="ko-KR" dirty="0"/>
              <a:t> 매우 높은 편</a:t>
            </a:r>
            <a:endParaRPr lang="en-US" altLang="ko-KR" dirty="0"/>
          </a:p>
          <a:p>
            <a:pPr lvl="2" fontAlgn="base"/>
            <a:endParaRPr lang="ko-KR" altLang="ko-KR" sz="1400" dirty="0"/>
          </a:p>
          <a:p>
            <a:pPr fontAlgn="base"/>
            <a:r>
              <a:rPr lang="ko-KR" altLang="ko-KR" dirty="0"/>
              <a:t>오페라</a:t>
            </a:r>
            <a:r>
              <a:rPr lang="en-US" altLang="ko-KR" dirty="0"/>
              <a:t>(Opera)   </a:t>
            </a:r>
            <a:endParaRPr lang="ko-KR" altLang="ko-KR" dirty="0"/>
          </a:p>
          <a:p>
            <a:pPr lvl="1" fontAlgn="base"/>
            <a:r>
              <a:rPr lang="ko-KR" altLang="en-US" dirty="0"/>
              <a:t>노</a:t>
            </a:r>
            <a:r>
              <a:rPr lang="ko-KR" altLang="ko-KR" dirty="0"/>
              <a:t>르웨이</a:t>
            </a:r>
            <a:r>
              <a:rPr lang="ko-KR" altLang="en-US" dirty="0"/>
              <a:t>의</a:t>
            </a:r>
            <a:r>
              <a:rPr lang="ko-KR" altLang="ko-KR" dirty="0"/>
              <a:t> 오페라 소프트웨어가 </a:t>
            </a:r>
            <a:r>
              <a:rPr lang="en-US" altLang="ko-KR" dirty="0"/>
              <a:t>1996</a:t>
            </a:r>
            <a:r>
              <a:rPr lang="ko-KR" altLang="ko-KR" dirty="0"/>
              <a:t>년부터 출시</a:t>
            </a:r>
            <a:endParaRPr lang="en-US" altLang="ko-KR" dirty="0"/>
          </a:p>
          <a:p>
            <a:pPr lvl="1" fontAlgn="base"/>
            <a:r>
              <a:rPr lang="ko-KR" altLang="ko-KR" dirty="0"/>
              <a:t>다양한 플랫폼 대상</a:t>
            </a:r>
            <a:r>
              <a:rPr lang="en-US" altLang="ko-KR" dirty="0"/>
              <a:t>, </a:t>
            </a:r>
            <a:r>
              <a:rPr lang="ko-KR" altLang="ko-KR" dirty="0"/>
              <a:t>작은 용량과 빠른 속도가 가장 큰 특징</a:t>
            </a:r>
            <a:endParaRPr lang="en-US" altLang="ko-KR" dirty="0"/>
          </a:p>
          <a:p>
            <a:pPr lvl="1" fontAlgn="base"/>
            <a:r>
              <a:rPr lang="ko-KR" altLang="ko-KR" dirty="0"/>
              <a:t>모바일용 웹브라우저 시장에서 상당한 주목</a:t>
            </a:r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 t="28684" b="28684"/>
          <a:stretch>
            <a:fillRect/>
          </a:stretch>
        </p:blipFill>
        <p:spPr bwMode="auto">
          <a:xfrm>
            <a:off x="4668976" y="364942"/>
            <a:ext cx="1125855" cy="479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2139" y="4075530"/>
            <a:ext cx="792088" cy="31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79E2DD-6383-4CA2-BD62-D69803B8EC46}"/>
              </a:ext>
            </a:extLst>
          </p:cNvPr>
          <p:cNvGrpSpPr/>
          <p:nvPr/>
        </p:nvGrpSpPr>
        <p:grpSpPr>
          <a:xfrm>
            <a:off x="6871765" y="2034489"/>
            <a:ext cx="1346453" cy="478968"/>
            <a:chOff x="6335489" y="2787895"/>
            <a:chExt cx="1824355" cy="648970"/>
          </a:xfrm>
        </p:grpSpPr>
        <p:pic>
          <p:nvPicPr>
            <p:cNvPr id="8" name="_x163130200" descr="EMB0000157466e3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6844" y="2787895"/>
              <a:ext cx="1143000" cy="648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_x163132600" descr="EMB0000157466e2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35489" y="2805993"/>
              <a:ext cx="612775" cy="61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632AB743-6683-A558-8D57-14F028FA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ADD1C-0BDE-4B98-9BA1-8C665F1907A3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1.5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작업환경 준비하기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246175"/>
            <a:ext cx="9144000" cy="9710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코드 편집하기</a:t>
            </a: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1.5.2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웹브라우저에서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실행하기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1.5.3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개발자 도구 사용하기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F0F14F5-E24D-1768-DEC4-1E401BCE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AF7C78ED-37E0-4791-8F64-CE3C53736EC2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44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67F0-7A6D-4C15-9B79-F870135F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편집하기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2709-3003-4256-8427-6C44B8CA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88" y="1600900"/>
            <a:ext cx="11360257" cy="4351338"/>
          </a:xfrm>
        </p:spPr>
        <p:txBody>
          <a:bodyPr/>
          <a:lstStyle/>
          <a:p>
            <a:r>
              <a:rPr lang="ko-KR" altLang="en-US" dirty="0"/>
              <a:t>코드 편집기 준비하기</a:t>
            </a:r>
            <a:endParaRPr lang="en-US" altLang="ko-KR" dirty="0"/>
          </a:p>
          <a:p>
            <a:pPr lvl="1" fontAlgn="base"/>
            <a:r>
              <a:rPr lang="ko-KR" altLang="en-US" dirty="0"/>
              <a:t>시스템에서 제공하는 </a:t>
            </a:r>
            <a:r>
              <a:rPr lang="en-US" altLang="ko-KR" dirty="0"/>
              <a:t>‘</a:t>
            </a:r>
            <a:r>
              <a:rPr lang="ko-KR" altLang="ko-KR" dirty="0"/>
              <a:t>메모장</a:t>
            </a:r>
            <a:r>
              <a:rPr lang="en-US" altLang="ko-KR" dirty="0"/>
              <a:t>’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비쥬얼</a:t>
            </a:r>
            <a:r>
              <a:rPr lang="ko-KR" altLang="ko-KR" dirty="0"/>
              <a:t> 스튜디오 코드</a:t>
            </a:r>
            <a:r>
              <a:rPr lang="en-US" altLang="ko-KR" dirty="0"/>
              <a:t>(Visual Studio Code)’ </a:t>
            </a:r>
            <a:r>
              <a:rPr lang="en-US" altLang="ko-KR" u="sng" dirty="0"/>
              <a:t>https://code.visualstudio.com/</a:t>
            </a:r>
            <a:r>
              <a:rPr lang="en-US" altLang="ko-KR" dirty="0"/>
              <a:t>, 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서브라임</a:t>
            </a:r>
            <a:r>
              <a:rPr lang="ko-KR" altLang="ko-KR" dirty="0"/>
              <a:t> 텍스트</a:t>
            </a:r>
            <a:r>
              <a:rPr lang="en-US" altLang="ko-KR" dirty="0"/>
              <a:t>(Sublime Text)’ </a:t>
            </a:r>
            <a:r>
              <a:rPr lang="en-US" altLang="ko-KR" u="sng" dirty="0"/>
              <a:t>https://www.sublimetext.com/3 </a:t>
            </a:r>
            <a:r>
              <a:rPr lang="ko-KR" altLang="ko-KR" dirty="0"/>
              <a:t>등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코드 작성하기</a:t>
            </a:r>
            <a:endParaRPr lang="en-US" altLang="ko-KR" dirty="0">
              <a:solidFill>
                <a:prstClr val="black"/>
              </a:solidFill>
            </a:endParaRPr>
          </a:p>
          <a:p>
            <a:pPr lvl="1" fontAlgn="base"/>
            <a:r>
              <a:rPr lang="ko-KR" altLang="en-US" dirty="0"/>
              <a:t>메모장 실행 </a:t>
            </a:r>
            <a:r>
              <a:rPr lang="en-US" altLang="ko-KR" dirty="0"/>
              <a:t>– </a:t>
            </a:r>
            <a:r>
              <a:rPr lang="ko-KR" altLang="en-US" dirty="0"/>
              <a:t>코드 작성하기</a:t>
            </a:r>
            <a:r>
              <a:rPr lang="en-US" altLang="ko-KR" dirty="0"/>
              <a:t> – 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</a:p>
          <a:p>
            <a:pPr lvl="1" fontAlgn="base"/>
            <a:r>
              <a:rPr lang="ko-KR" altLang="en-US" dirty="0"/>
              <a:t>저장 옵션</a:t>
            </a:r>
            <a:endParaRPr lang="en-US" altLang="ko-KR" dirty="0"/>
          </a:p>
          <a:p>
            <a:pPr lvl="2" fontAlgn="base"/>
            <a:r>
              <a:rPr lang="en-US" altLang="ko-KR" dirty="0"/>
              <a:t>[</a:t>
            </a:r>
            <a:r>
              <a:rPr lang="ko-KR" altLang="en-US" dirty="0"/>
              <a:t>파일 형식</a:t>
            </a:r>
            <a:r>
              <a:rPr lang="en-US" altLang="ko-KR" dirty="0"/>
              <a:t>] – </a:t>
            </a:r>
            <a:r>
              <a:rPr lang="ko-KR" altLang="en-US" dirty="0"/>
              <a:t>모든 파일</a:t>
            </a:r>
            <a:r>
              <a:rPr lang="en-US" altLang="ko-KR" dirty="0"/>
              <a:t>, </a:t>
            </a:r>
            <a:r>
              <a:rPr lang="ko-KR" altLang="en-US" dirty="0"/>
              <a:t>반드시 </a:t>
            </a:r>
            <a:r>
              <a:rPr lang="en-US" altLang="ko-KR" dirty="0"/>
              <a:t>.html, .htm </a:t>
            </a:r>
            <a:r>
              <a:rPr lang="ko-KR" altLang="en-US" dirty="0"/>
              <a:t>확장자 명시</a:t>
            </a:r>
            <a:endParaRPr lang="en-US" altLang="ko-KR" dirty="0"/>
          </a:p>
          <a:p>
            <a:pPr lvl="2" fontAlgn="base"/>
            <a:r>
              <a:rPr lang="ko-KR" altLang="en-US" dirty="0"/>
              <a:t>코드 내 한글 사용 할 경우</a:t>
            </a:r>
            <a:r>
              <a:rPr lang="en-US" altLang="ko-KR" dirty="0"/>
              <a:t>, [</a:t>
            </a:r>
            <a:r>
              <a:rPr lang="ko-KR" altLang="en-US" dirty="0"/>
              <a:t>인코딩</a:t>
            </a:r>
            <a:r>
              <a:rPr lang="en-US" altLang="ko-KR" dirty="0"/>
              <a:t>] – UTF-8 </a:t>
            </a:r>
            <a:r>
              <a:rPr lang="ko-KR" altLang="en-US" dirty="0"/>
              <a:t>설정 </a:t>
            </a:r>
            <a:endParaRPr lang="en-US" altLang="ko-KR" dirty="0"/>
          </a:p>
          <a:p>
            <a:pPr lvl="1" fontAlgn="base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D6B6F4-3339-40D1-AFE5-D7C7500FE4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EC7B1-D1AD-4596-AF23-8CBEB8CF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E7D098B-B981-537F-A4B4-C7994E26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37EB-BFBD-4061-84F4-9BCDA446838C}" type="datetime1">
              <a:rPr lang="ko-KR" altLang="en-US" smtClean="0"/>
              <a:t>2024-03-04</a:t>
            </a:fld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C37966-F492-85B2-38FF-9C724E802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99" y="183020"/>
            <a:ext cx="2155555" cy="21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E7AFB-F7DC-4941-8FA0-20E5CD1A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EA6FB-D13E-404A-910C-B0E5E285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1383689"/>
            <a:ext cx="10515600" cy="4351338"/>
          </a:xfrm>
        </p:spPr>
        <p:txBody>
          <a:bodyPr/>
          <a:lstStyle/>
          <a:p>
            <a:r>
              <a:rPr lang="ko-KR" altLang="en-US" dirty="0"/>
              <a:t>직접 실행 </a:t>
            </a:r>
            <a:r>
              <a:rPr lang="en-US" altLang="ko-KR" dirty="0"/>
              <a:t>: </a:t>
            </a:r>
            <a:r>
              <a:rPr lang="ko-KR" altLang="en-US" dirty="0" err="1"/>
              <a:t>드래깅</a:t>
            </a:r>
            <a:r>
              <a:rPr lang="ko-KR" altLang="en-US" dirty="0"/>
              <a:t> 또는 더블클릭</a:t>
            </a:r>
            <a:endParaRPr lang="en-US" altLang="ko-KR" dirty="0"/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</a:t>
            </a:r>
            <a:r>
              <a:rPr lang="ko-KR" altLang="en-US" dirty="0">
                <a:solidFill>
                  <a:prstClr val="black"/>
                </a:solidFill>
              </a:rPr>
              <a:t> 파일을 </a:t>
            </a:r>
            <a:r>
              <a:rPr lang="ko-KR" altLang="en-US" dirty="0" err="1">
                <a:solidFill>
                  <a:prstClr val="black"/>
                </a:solidFill>
              </a:rPr>
              <a:t>드래깅하여</a:t>
            </a:r>
            <a:r>
              <a:rPr lang="ko-KR" altLang="en-US" dirty="0">
                <a:solidFill>
                  <a:prstClr val="black"/>
                </a:solidFill>
              </a:rPr>
              <a:t> 바탕화면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아이콘 또는 실행중인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화면으로 </a:t>
            </a:r>
            <a:r>
              <a:rPr lang="ko-KR" altLang="en-US" dirty="0" err="1">
                <a:solidFill>
                  <a:prstClr val="black"/>
                </a:solidFill>
              </a:rPr>
              <a:t>드래깅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 </a:t>
            </a:r>
            <a:r>
              <a:rPr lang="ko-KR" altLang="en-US" dirty="0">
                <a:solidFill>
                  <a:prstClr val="black"/>
                </a:solidFill>
              </a:rPr>
              <a:t>파일 직접 더블클릭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endParaRPr lang="en-US" altLang="ko-KR" sz="1000" dirty="0">
              <a:solidFill>
                <a:prstClr val="black"/>
              </a:solidFill>
            </a:endParaRPr>
          </a:p>
          <a:p>
            <a:r>
              <a:rPr lang="ko-KR" altLang="en-US" dirty="0" err="1"/>
              <a:t>웹브라우저</a:t>
            </a:r>
            <a:r>
              <a:rPr lang="ko-KR" altLang="en-US" dirty="0"/>
              <a:t> 기능 사용 실행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주소창에 파일 경로와 이름 직접 입력</a:t>
            </a:r>
            <a:endParaRPr lang="en-US" altLang="ko-KR" dirty="0"/>
          </a:p>
          <a:p>
            <a:pPr lvl="1"/>
            <a:r>
              <a:rPr lang="ko-KR" altLang="en-US" dirty="0" err="1"/>
              <a:t>웹브라우저의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파일열기</a:t>
            </a:r>
            <a:r>
              <a:rPr lang="en-US" altLang="ko-KR" dirty="0"/>
              <a:t>] </a:t>
            </a:r>
            <a:r>
              <a:rPr lang="ko-KR" altLang="en-US" dirty="0"/>
              <a:t>메뉴 이용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웹브라우저마다</a:t>
            </a:r>
            <a:r>
              <a:rPr lang="ko-KR" altLang="en-US" sz="1600" dirty="0"/>
              <a:t> 지원 상황 확인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07878-C0C7-4D0A-A6BF-2F41F3B80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F170B-D542-4687-AFD9-3336D0AA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4448" y="6537960"/>
            <a:ext cx="2895600" cy="246888"/>
          </a:xfrm>
        </p:spPr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5">
            <a:extLst>
              <a:ext uri="{FF2B5EF4-FFF2-40B4-BE49-F238E27FC236}">
                <a16:creationId xmlns:a16="http://schemas.microsoft.com/office/drawing/2014/main" id="{5895E706-A779-4D17-A28D-42FDE32F03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1"/>
          <a:stretch/>
        </p:blipFill>
        <p:spPr>
          <a:xfrm>
            <a:off x="6836108" y="1393806"/>
            <a:ext cx="4604419" cy="3080577"/>
          </a:xfrm>
          <a:prstGeom prst="rect">
            <a:avLst/>
          </a:prstGeom>
        </p:spPr>
      </p:pic>
      <p:pic>
        <p:nvPicPr>
          <p:cNvPr id="7" name="shape1216">
            <a:extLst>
              <a:ext uri="{FF2B5EF4-FFF2-40B4-BE49-F238E27FC236}">
                <a16:creationId xmlns:a16="http://schemas.microsoft.com/office/drawing/2014/main" id="{66824FEC-7A08-45A9-AF1A-6D16494D62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6194" y="4983665"/>
            <a:ext cx="5799521" cy="1737810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87ED4CA2-5A32-C63B-B2C8-C1B2309F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F1DC-58DA-47C9-A447-7A3625A7C5BD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2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7B09C-F20B-4AEE-BA37-30AC19D7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웹브라우저</a:t>
            </a:r>
            <a:r>
              <a:rPr lang="ko-KR" altLang="en-US" dirty="0"/>
              <a:t> 개발자 도구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34034-11A0-4A71-B068-2FB43AAF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3" y="1616398"/>
            <a:ext cx="11406753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HTML, CSS, </a:t>
            </a:r>
            <a:r>
              <a:rPr lang="ko-KR" altLang="ko-KR" dirty="0"/>
              <a:t>자바스크립트 등의 코드를 개발하면서 생기는 문제를 </a:t>
            </a:r>
            <a:r>
              <a:rPr lang="ko-KR" altLang="ko-KR" dirty="0" err="1"/>
              <a:t>웹브라우저에서</a:t>
            </a:r>
            <a:r>
              <a:rPr lang="ko-KR" altLang="ko-KR" dirty="0"/>
              <a:t> 빠르게 확인하고 수정할 수 있도록 돕는 기능</a:t>
            </a:r>
            <a:endParaRPr lang="en-US" altLang="ko-KR" dirty="0"/>
          </a:p>
          <a:p>
            <a:pPr lvl="1"/>
            <a:r>
              <a:rPr lang="ko-KR" altLang="en-US" dirty="0"/>
              <a:t>사용 방법 </a:t>
            </a:r>
            <a:r>
              <a:rPr lang="en-US" altLang="ko-KR" dirty="0"/>
              <a:t>: </a:t>
            </a:r>
            <a:r>
              <a:rPr lang="ko-KR" altLang="en-US" dirty="0"/>
              <a:t>키보드 단축키 </a:t>
            </a:r>
            <a:r>
              <a:rPr lang="en-US" altLang="ko-KR" dirty="0"/>
              <a:t>F12 </a:t>
            </a:r>
            <a:r>
              <a:rPr lang="ko-KR" altLang="en-US" dirty="0"/>
              <a:t>또는 </a:t>
            </a:r>
            <a:r>
              <a:rPr lang="ko-KR" altLang="ko-KR" dirty="0"/>
              <a:t>마우스 </a:t>
            </a:r>
            <a:r>
              <a:rPr lang="ko-KR" altLang="ko-KR" dirty="0" err="1"/>
              <a:t>우클릭</a:t>
            </a:r>
            <a:r>
              <a:rPr lang="ko-KR" altLang="ko-KR" dirty="0"/>
              <a:t> </a:t>
            </a:r>
            <a:r>
              <a:rPr lang="en-US" altLang="ko-KR" dirty="0"/>
              <a:t>→ [</a:t>
            </a:r>
            <a:r>
              <a:rPr lang="ko-KR" altLang="ko-KR" dirty="0"/>
              <a:t>검사</a:t>
            </a:r>
            <a:r>
              <a:rPr lang="en-US" altLang="ko-KR" dirty="0"/>
              <a:t>] </a:t>
            </a:r>
            <a:r>
              <a:rPr lang="ko-KR" altLang="ko-KR" dirty="0"/>
              <a:t>또는</a:t>
            </a:r>
            <a:r>
              <a:rPr lang="en-US" altLang="ko-KR" dirty="0"/>
              <a:t> [</a:t>
            </a:r>
            <a:r>
              <a:rPr lang="ko-KR" altLang="ko-KR" dirty="0"/>
              <a:t>도구 </a:t>
            </a:r>
            <a:r>
              <a:rPr lang="ko-KR" altLang="ko-KR" dirty="0" err="1"/>
              <a:t>더보기</a:t>
            </a:r>
            <a:r>
              <a:rPr lang="en-US" altLang="ko-KR" dirty="0"/>
              <a:t>] → [</a:t>
            </a:r>
            <a:r>
              <a:rPr lang="ko-KR" altLang="ko-KR" dirty="0"/>
              <a:t>개발자 도구</a:t>
            </a:r>
            <a:r>
              <a:rPr lang="en-US" altLang="ko-KR" dirty="0"/>
              <a:t>] </a:t>
            </a:r>
            <a:r>
              <a:rPr lang="ko-KR" altLang="ko-KR" dirty="0"/>
              <a:t>메뉴를 선택하여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개발자 도구의 </a:t>
            </a:r>
            <a:r>
              <a:rPr lang="en-US" altLang="ko-KR" dirty="0"/>
              <a:t>Element(</a:t>
            </a:r>
            <a:r>
              <a:rPr lang="ko-KR" altLang="ko-KR" dirty="0"/>
              <a:t>요소</a:t>
            </a:r>
            <a:r>
              <a:rPr lang="en-US" altLang="ko-KR" dirty="0"/>
              <a:t>) </a:t>
            </a:r>
            <a:r>
              <a:rPr lang="ko-KR" altLang="ko-KR" dirty="0"/>
              <a:t>도구 </a:t>
            </a:r>
            <a:r>
              <a:rPr lang="ko-KR" altLang="en-US" dirty="0"/>
              <a:t>사용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6BA2DF"/>
              </a:buClr>
            </a:pPr>
            <a:r>
              <a:rPr lang="ko-KR" altLang="ko-KR" dirty="0"/>
              <a:t>현재 웹페이지의 소스를 보여</a:t>
            </a:r>
            <a:r>
              <a:rPr lang="en-US" altLang="ko-KR" dirty="0"/>
              <a:t> </a:t>
            </a:r>
            <a:r>
              <a:rPr lang="ko-KR" altLang="en-US" dirty="0"/>
              <a:t>줌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ko-KR" altLang="en-US" dirty="0"/>
              <a:t>태그 위에서 마우스 오른쪽 버튼 </a:t>
            </a:r>
            <a:r>
              <a:rPr lang="en-US" altLang="ko-KR" dirty="0"/>
              <a:t>– [Edit as HTML] </a:t>
            </a:r>
            <a:r>
              <a:rPr lang="ko-KR" altLang="en-US" dirty="0"/>
              <a:t>기능으로 </a:t>
            </a:r>
            <a:r>
              <a:rPr lang="ko-KR" altLang="ko-KR" dirty="0"/>
              <a:t>소스 코드의 수정</a:t>
            </a:r>
            <a:r>
              <a:rPr lang="ko-KR" altLang="en-US" dirty="0"/>
              <a:t>하고 실시간 반영 확인 가능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en-US" altLang="ko-KR" dirty="0"/>
              <a:t>Styles, Computed, Layout, Event Listeners </a:t>
            </a:r>
            <a:r>
              <a:rPr lang="ko-KR" altLang="ko-KR" dirty="0"/>
              <a:t>등의 탭에서 다양한 기능을 제공</a:t>
            </a:r>
            <a:endParaRPr lang="en-US" altLang="ko-KR" dirty="0"/>
          </a:p>
          <a:p>
            <a:pPr lvl="2">
              <a:buClr>
                <a:srgbClr val="6BA2DF"/>
              </a:buClr>
            </a:pPr>
            <a:endParaRPr lang="en-US" altLang="ko-KR" dirty="0"/>
          </a:p>
          <a:p>
            <a:pPr lvl="1">
              <a:buClr>
                <a:srgbClr val="6BA2DF"/>
              </a:buClr>
            </a:pP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6BA2DF"/>
              </a:buClr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6F094-F939-4F59-BB7C-6C7B5E3A0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B29F9-17A0-40B8-90EC-27A20BDF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792565A-93AC-D307-239F-08590718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604F-9BFA-4793-BD1D-8883AB585E20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A3BCD-D110-416C-9A4D-F357253B3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B3B81-4FA7-4D28-A4CC-00CD66DF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7">
            <a:extLst>
              <a:ext uri="{FF2B5EF4-FFF2-40B4-BE49-F238E27FC236}">
                <a16:creationId xmlns:a16="http://schemas.microsoft.com/office/drawing/2014/main" id="{4BCD0DFE-8AE8-4FFA-957F-4CA6EAD2E4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3571" y="464315"/>
            <a:ext cx="10064858" cy="5494783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286A4-2961-B1C0-36C7-7BE9A7D8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FF89-A08D-4457-9ABF-8A664E77DB04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D7AFFF-D370-4289-A4BD-EA4A389BE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altLang="ko-KR" sz="7200"/>
              <a:t>VSCode</a:t>
            </a:r>
            <a:r>
              <a:rPr lang="ko-KR" altLang="en-US" sz="7200"/>
              <a:t> 사용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1984E4-2B44-4599-A4B0-C46F09C31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368422"/>
            <a:ext cx="9144000" cy="850581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ko-KR" sz="1500" dirty="0" err="1"/>
              <a:t>VSCode</a:t>
            </a:r>
            <a:r>
              <a:rPr lang="ko-KR" altLang="en-US" sz="1500" dirty="0"/>
              <a:t> 설치</a:t>
            </a:r>
            <a:endParaRPr lang="en-US" altLang="ko-KR" sz="1500" dirty="0"/>
          </a:p>
          <a:p>
            <a:r>
              <a:rPr lang="ko-KR" altLang="en-US" sz="1500" dirty="0"/>
              <a:t>표시언어 설정</a:t>
            </a:r>
            <a:endParaRPr lang="en-US" altLang="ko-KR" sz="1500" dirty="0"/>
          </a:p>
          <a:p>
            <a:r>
              <a:rPr lang="ko-KR" altLang="en-US" sz="1500" dirty="0"/>
              <a:t>실행하기</a:t>
            </a:r>
            <a:endParaRPr lang="en-US" altLang="ko-KR" sz="1500" dirty="0"/>
          </a:p>
          <a:p>
            <a:endParaRPr lang="ko-KR" altLang="en-US" sz="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DCE66-F1D6-4770-9FA2-E4F03FE5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CBEFC1-EA52-4BB2-B578-8F20B5E2F52E}" type="slidenum">
              <a:rPr lang="ko-KR" altLang="en-US" smtClean="0"/>
              <a:pPr>
                <a:spcAft>
                  <a:spcPts val="600"/>
                </a:spcAft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768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7D607-DE07-4864-BB34-80CC55FA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2222B-659E-4F97-949F-3F8013D1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Download Visual Studio Code - Mac, Linux, Windows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F34179-6B4B-4980-B007-D873D909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4F2AB7-1A9C-464F-AF86-BACC2425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15" y="2215584"/>
            <a:ext cx="7823188" cy="4505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D7D48-8F8D-090A-AFC2-2B4ABFE98DA3}"/>
              </a:ext>
            </a:extLst>
          </p:cNvPr>
          <p:cNvSpPr txBox="1"/>
          <p:nvPr/>
        </p:nvSpPr>
        <p:spPr>
          <a:xfrm>
            <a:off x="8073401" y="1456293"/>
            <a:ext cx="339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sng" dirty="0"/>
              <a:t>https://code.visualstudio.com/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105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3DBE8-6C9C-46E6-8F96-5CDFEF92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파일 확장자 설정</a:t>
            </a:r>
            <a:r>
              <a:rPr lang="en-US" altLang="ko-KR" dirty="0"/>
              <a:t>(</a:t>
            </a:r>
            <a:r>
              <a:rPr lang="ko-KR" altLang="en-US" dirty="0"/>
              <a:t>필요시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1DAA3-D5C4-4B07-8CB1-9456B018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B7A07-2ED9-4EFE-8A26-8E309A75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16" y="2609396"/>
            <a:ext cx="8196183" cy="38105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BD2C3-189F-4964-9568-591CC58D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097DB-D93B-4261-BC1B-73246B34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1" y="1322463"/>
            <a:ext cx="3913765" cy="36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3D66DE-E7FB-4B5E-8769-9AE82B550BDD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E5C57-CE16-BE91-AF8F-A05E805E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004"/>
          </a:xfrm>
        </p:spPr>
        <p:txBody>
          <a:bodyPr/>
          <a:lstStyle/>
          <a:p>
            <a:r>
              <a:rPr lang="ko-KR" altLang="en-US" dirty="0"/>
              <a:t>언어 팩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133FA-2BE1-E82A-8E7A-1BBA3A2C6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3E5D5-CC42-99EC-EB75-E70E4E57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EA6F6-207D-B643-5406-D9722D01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B4744-ADB8-BC04-A7CE-90464D06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B53694-B486-348C-841B-F38AA825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" y="1404522"/>
            <a:ext cx="6318851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2F2703-AFE2-E713-442D-CC325E4A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6931"/>
            <a:ext cx="6030465" cy="3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2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6BF4C-2924-18B4-C5AA-81E0FDFC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표시 언어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BDBEA-5DD1-010D-9AE0-14AD3C38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038A9-C8C7-AC81-4748-52E7F0E6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E1ED19-D744-44B3-15F7-609CCEB0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9D6CC0-4A29-A1A9-4E35-85E6FB07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93" y="1442037"/>
            <a:ext cx="7996803" cy="4793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D24DF-0AC8-28B0-CDD0-36B7AC3BD09D}"/>
              </a:ext>
            </a:extLst>
          </p:cNvPr>
          <p:cNvSpPr txBox="1"/>
          <p:nvPr/>
        </p:nvSpPr>
        <p:spPr>
          <a:xfrm>
            <a:off x="282050" y="2316997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46FC-8D76-F23A-6102-A6351647D472}"/>
              </a:ext>
            </a:extLst>
          </p:cNvPr>
          <p:cNvSpPr txBox="1"/>
          <p:nvPr/>
        </p:nvSpPr>
        <p:spPr>
          <a:xfrm>
            <a:off x="282050" y="2821266"/>
            <a:ext cx="31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7B92E-3D70-C207-374A-4383D98B5AA0}"/>
              </a:ext>
            </a:extLst>
          </p:cNvPr>
          <p:cNvSpPr txBox="1"/>
          <p:nvPr/>
        </p:nvSpPr>
        <p:spPr>
          <a:xfrm>
            <a:off x="258803" y="2309248"/>
            <a:ext cx="147636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922F6-89F7-7EA9-800B-5E6A8FDD4CD2}"/>
              </a:ext>
            </a:extLst>
          </p:cNvPr>
          <p:cNvSpPr txBox="1"/>
          <p:nvPr/>
        </p:nvSpPr>
        <p:spPr>
          <a:xfrm>
            <a:off x="258803" y="2813517"/>
            <a:ext cx="313733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90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9E6D-83E6-4006-8226-B682944B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폴더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B407D-5B18-68A7-0D0E-54927E77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28793-8D40-D054-F7EA-0B5898A9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A7CCB-F96A-5FCB-AF60-6844CAA9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9D3C8-F3CF-9A27-565F-3A0FF2BF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3C575A-7F06-5925-AA48-91DECDBF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1481137"/>
            <a:ext cx="5133479" cy="2833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19D5D5-C315-BB5F-85DE-28800D34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31" y="1481137"/>
            <a:ext cx="6328007" cy="4764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1C9E01-E2B4-B9BE-1C60-E579C9ED8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3" y="4001294"/>
            <a:ext cx="5133480" cy="23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8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7421-06DD-675D-A8F0-A8D4B919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ED2AC-3349-4588-67E7-08D53E8B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73686-DC64-95D8-5D5C-E4B587CC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D78F3-A30A-22AE-A4E5-F7CC679B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5AD93-EA0D-4979-3AD2-2A86B0A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A4C99E-BDB5-6FF1-F3F6-59AFF6B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118"/>
            <a:ext cx="12192000" cy="45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0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0E850-6377-69F3-5A0F-88D01D21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82F6E-BBCE-8648-7831-DA863AD7D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3FF32-F2B3-6653-F76D-74836D62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3B602-A61E-9F7F-04EB-4834F781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A65E5-F3D7-8F47-91F0-1713B365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5DA834-C69D-A751-F0C8-2AB565ED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6" y="537488"/>
            <a:ext cx="6118521" cy="2374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7BEAB0-2B98-BB40-1A3C-C31C9389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6" y="3264733"/>
            <a:ext cx="11668125" cy="2867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08FFAD-3719-DB0B-A225-45C07DA9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5869"/>
            <a:ext cx="6047164" cy="24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4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문서작성기 </a:t>
            </a:r>
            <a:r>
              <a:rPr lang="en-US" altLang="ko-KR" dirty="0"/>
              <a:t>: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또는 일반 편집기 사용</a:t>
            </a:r>
            <a:endParaRPr lang="en-US" altLang="ko-KR" dirty="0"/>
          </a:p>
          <a:p>
            <a:r>
              <a:rPr lang="ko-KR" altLang="en-US" dirty="0"/>
              <a:t>다음주 실습 내용</a:t>
            </a:r>
            <a:endParaRPr lang="en-US" altLang="ko-KR" dirty="0"/>
          </a:p>
          <a:p>
            <a:pPr lvl="1"/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en-US" altLang="ko-KR" dirty="0"/>
              <a:t>D:\lec_hwlee\Web1\y2023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lvl="1"/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사용법 익히기</a:t>
            </a:r>
            <a:endParaRPr lang="en-US" altLang="ko-KR" dirty="0"/>
          </a:p>
          <a:p>
            <a:pPr lvl="2"/>
            <a:r>
              <a:rPr lang="en-US" altLang="ko-KR" dirty="0"/>
              <a:t>Hello.html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ko-KR" altLang="en-US" dirty="0"/>
              <a:t>연습문제 홀수 문제 풀어서 제출하기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859E-3A4E-4E96-8800-EC3135A0422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3D66DE-E7FB-4B5E-8769-9AE82B550BDD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6</a:t>
            </a:fld>
            <a:endParaRPr lang="en-US" altLang="ko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DF79-1974-01B9-0167-429AD5C8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7EB54-0529-9346-6C72-094E8FA2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" y="681037"/>
            <a:ext cx="12192000" cy="54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A07A4-DCA4-8E42-6CFC-08A034E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9774-AE4F-CB47-DB07-83B07D2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542D8-5F90-B51C-B0AE-6F84B26F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DB90D-711C-FD46-13D3-7FFC3F2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CE86-42DC-B78E-FBDF-4A003429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390188-71BF-45CF-2B4D-0A11E4BA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03"/>
            <a:ext cx="12192000" cy="38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1AE38F0-7446-4DA6-B1B6-D8BC052C23FA}" type="datetime1">
              <a:rPr lang="ko-KR" alt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웹프로그래밍</a:t>
            </a:r>
            <a:r>
              <a:rPr lang="en-US" altLang="ko-KR">
                <a:solidFill>
                  <a:srgbClr val="FFFFFF"/>
                </a:solidFill>
              </a:rPr>
              <a:t>1 </a:t>
            </a:r>
            <a:r>
              <a:rPr lang="ko-KR" altLang="en-US">
                <a:solidFill>
                  <a:srgbClr val="FFFFFF"/>
                </a:solidFill>
              </a:rPr>
              <a:t>제</a:t>
            </a:r>
            <a:r>
              <a:rPr lang="en-US" altLang="ko-KR">
                <a:solidFill>
                  <a:srgbClr val="FFFFFF"/>
                </a:solidFill>
              </a:rPr>
              <a:t>1</a:t>
            </a:r>
            <a:r>
              <a:rPr lang="ko-KR" altLang="en-US">
                <a:solidFill>
                  <a:srgbClr val="FFFFFF"/>
                </a:solidFill>
              </a:rPr>
              <a:t>주 강의</a:t>
            </a:r>
            <a:r>
              <a:rPr lang="en-US" altLang="ko-KR">
                <a:solidFill>
                  <a:srgbClr val="FFFFFF"/>
                </a:solidFill>
              </a:rPr>
              <a:t>, </a:t>
            </a:r>
            <a:r>
              <a:rPr lang="ko-KR" altLang="en-US">
                <a:solidFill>
                  <a:srgbClr val="FFFFFF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프로그래밍 기초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함수와 객체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</a:t>
            </a:r>
            <a:r>
              <a:rPr lang="ko-KR" altLang="en-US" sz="2000" dirty="0">
                <a:solidFill>
                  <a:srgbClr val="FFFFFF"/>
                </a:solidFill>
              </a:rPr>
              <a:t>문서와 </a:t>
            </a:r>
            <a:r>
              <a:rPr lang="en-US" altLang="ko-KR" sz="2000" dirty="0">
                <a:solidFill>
                  <a:srgbClr val="FFFFFF"/>
                </a:solidFill>
              </a:rPr>
              <a:t>DOM(10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이벤트처리와 동적 </a:t>
            </a:r>
            <a:r>
              <a:rPr lang="ko-KR" altLang="en-US" sz="2000" dirty="0" err="1">
                <a:solidFill>
                  <a:srgbClr val="FFFFFF"/>
                </a:solidFill>
              </a:rPr>
              <a:t>웹문서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드래그 앤 드롭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위치정보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외부 웹 </a:t>
            </a:r>
            <a:r>
              <a:rPr lang="en-US" altLang="ko-KR" sz="2000" dirty="0">
                <a:solidFill>
                  <a:srgbClr val="FFFFFF"/>
                </a:solidFill>
              </a:rPr>
              <a:t>API(12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), </a:t>
            </a:r>
            <a:r>
              <a:rPr lang="ko-KR" altLang="en-US" sz="2000" dirty="0" err="1">
                <a:solidFill>
                  <a:srgbClr val="FFFFFF"/>
                </a:solidFill>
              </a:rPr>
              <a:t>웹스토리지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오디오 및 비디오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기타 웹 </a:t>
            </a:r>
            <a:r>
              <a:rPr lang="en-US" altLang="ko-KR" sz="2000" dirty="0">
                <a:solidFill>
                  <a:srgbClr val="FFFFFF"/>
                </a:solidFill>
              </a:rPr>
              <a:t>API(13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HTML5</a:t>
            </a:r>
            <a:r>
              <a:rPr lang="ko-KR" altLang="en-US" sz="2000" dirty="0">
                <a:solidFill>
                  <a:srgbClr val="FFFFFF"/>
                </a:solidFill>
              </a:rPr>
              <a:t>를 이용한 모바일 웹 제작 실습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FE8BF2-BB93-45E8-88EA-4D6B17A0BEA9}" type="datetime1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웹프로그래밍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제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주 강의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,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2711</TotalTime>
  <Words>3443</Words>
  <Application>Microsoft Office PowerPoint</Application>
  <PresentationFormat>Widescreen</PresentationFormat>
  <Paragraphs>545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굴림</vt:lpstr>
      <vt:lpstr>돋움</vt:lpstr>
      <vt:lpstr>맑은 고딕</vt:lpstr>
      <vt:lpstr>바탕</vt:lpstr>
      <vt:lpstr>Arial</vt:lpstr>
      <vt:lpstr>Calibri</vt:lpstr>
      <vt:lpstr>Consolas</vt:lpstr>
      <vt:lpstr>Office 테마</vt:lpstr>
      <vt:lpstr>웹프로그래밍1 제1주</vt:lpstr>
      <vt:lpstr>강의소개</vt:lpstr>
      <vt:lpstr>PowerPoint Presentation</vt:lpstr>
      <vt:lpstr>PowerPoint Presentation</vt:lpstr>
      <vt:lpstr>강의 github.com/ijhwlee</vt:lpstr>
      <vt:lpstr>PowerPoint Presentation</vt:lpstr>
      <vt:lpstr>PowerPoint Presentation</vt:lpstr>
      <vt:lpstr>강의 일정</vt:lpstr>
      <vt:lpstr>강의일정(계속)</vt:lpstr>
      <vt:lpstr>1장. 인터넷과 웹환경의 발전</vt:lpstr>
      <vt:lpstr>목차</vt:lpstr>
      <vt:lpstr>1.1 인터넷의 역사</vt:lpstr>
      <vt:lpstr>인터넷의 발전과정</vt:lpstr>
      <vt:lpstr>PowerPoint Presentation</vt:lpstr>
      <vt:lpstr>PowerPoint Presentation</vt:lpstr>
      <vt:lpstr>웹의 발전</vt:lpstr>
      <vt:lpstr>웹(WWW)의 탄생</vt:lpstr>
      <vt:lpstr>웹브라우저의 보급</vt:lpstr>
      <vt:lpstr>WWW 컨소시엄 결성</vt:lpstr>
      <vt:lpstr>1.2 HTML의 발전</vt:lpstr>
      <vt:lpstr>마크업 언어 및 HTML 언어의 역사</vt:lpstr>
      <vt:lpstr>PowerPoint Presentation</vt:lpstr>
      <vt:lpstr>PowerPoint Presentation</vt:lpstr>
      <vt:lpstr>PowerPoint Presentation</vt:lpstr>
      <vt:lpstr>HTML5 언어의 특징</vt:lpstr>
      <vt:lpstr>(1) 강화된 마크업 요소</vt:lpstr>
      <vt:lpstr>(2) CSS3의 완전 지원 [4~5장]</vt:lpstr>
      <vt:lpstr>(3) 다양한 API 지원[11~13장]</vt:lpstr>
      <vt:lpstr>(4) 모바일 웹 환경 고려 [12~14장 ]</vt:lpstr>
      <vt:lpstr>1.3 인터넷의 기본 개념</vt:lpstr>
      <vt:lpstr>클라이언트-서버 모델</vt:lpstr>
      <vt:lpstr>인터넷의 전송방식</vt:lpstr>
      <vt:lpstr>PowerPoint Presentation</vt:lpstr>
      <vt:lpstr>PowerPoint Presentation</vt:lpstr>
      <vt:lpstr>주소체계</vt:lpstr>
      <vt:lpstr>PowerPoint Presentation</vt:lpstr>
      <vt:lpstr>1.4 웹브라우저의 종류</vt:lpstr>
      <vt:lpstr>웹브라우저의 소개</vt:lpstr>
      <vt:lpstr>대표적인 웹브라우저들</vt:lpstr>
      <vt:lpstr>PowerPoint Presentation</vt:lpstr>
      <vt:lpstr>PowerPoint Presentation</vt:lpstr>
      <vt:lpstr>1.5 작업환경 준비하기</vt:lpstr>
      <vt:lpstr>코드 편집하기</vt:lpstr>
      <vt:lpstr>웹브라우저에서 실행하기</vt:lpstr>
      <vt:lpstr>웹브라우저 개발자 도구 사용하기</vt:lpstr>
      <vt:lpstr>PowerPoint Presentation</vt:lpstr>
      <vt:lpstr>VSCode 사용</vt:lpstr>
      <vt:lpstr>VSCode 설치</vt:lpstr>
      <vt:lpstr>기본 파일 확장자 설정(필요시)</vt:lpstr>
      <vt:lpstr>언어 팩 설치</vt:lpstr>
      <vt:lpstr>표시 언어 바꾸기</vt:lpstr>
      <vt:lpstr>작업 폴더 열기</vt:lpstr>
      <vt:lpstr>PowerPoint Presentation</vt:lpstr>
      <vt:lpstr>PowerPoint Presentation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Hyung Won Lee</cp:lastModifiedBy>
  <cp:revision>74</cp:revision>
  <cp:lastPrinted>2017-02-13T22:50:26Z</cp:lastPrinted>
  <dcterms:created xsi:type="dcterms:W3CDTF">2015-05-15T08:43:14Z</dcterms:created>
  <dcterms:modified xsi:type="dcterms:W3CDTF">2024-03-03T21:14:13Z</dcterms:modified>
</cp:coreProperties>
</file>